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864" r:id="rId4"/>
    <p:sldMasterId id="2147483876" r:id="rId5"/>
  </p:sldMasterIdLst>
  <p:notesMasterIdLst>
    <p:notesMasterId r:id="rId18"/>
  </p:notesMasterIdLst>
  <p:handoutMasterIdLst>
    <p:handoutMasterId r:id="rId19"/>
  </p:handoutMasterIdLst>
  <p:sldIdLst>
    <p:sldId id="256" r:id="rId6"/>
    <p:sldId id="265" r:id="rId7"/>
    <p:sldId id="269" r:id="rId8"/>
    <p:sldId id="288" r:id="rId9"/>
    <p:sldId id="285" r:id="rId10"/>
    <p:sldId id="276" r:id="rId11"/>
    <p:sldId id="260" r:id="rId12"/>
    <p:sldId id="277" r:id="rId13"/>
    <p:sldId id="280" r:id="rId14"/>
    <p:sldId id="289" r:id="rId15"/>
    <p:sldId id="282" r:id="rId16"/>
    <p:sldId id="287" r:id="rId17"/>
  </p:sldIdLst>
  <p:sldSz cx="12192000" cy="6858000"/>
  <p:notesSz cx="6858000" cy="9144000"/>
  <p:defaultTextStyle>
    <a:defPPr rtl="0"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4612" autoAdjust="0"/>
  </p:normalViewPr>
  <p:slideViewPr>
    <p:cSldViewPr snapToGrid="0">
      <p:cViewPr varScale="1">
        <p:scale>
          <a:sx n="66" d="100"/>
          <a:sy n="66" d="100"/>
        </p:scale>
        <p:origin x="60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-200"/>
    </p:cViewPr>
  </p:sorterViewPr>
  <p:notesViewPr>
    <p:cSldViewPr snapToGrid="0">
      <p:cViewPr varScale="1">
        <p:scale>
          <a:sx n="86" d="100"/>
          <a:sy n="86" d="100"/>
        </p:scale>
        <p:origin x="299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fif"/><Relationship Id="rId2" Type="http://schemas.openxmlformats.org/officeDocument/2006/relationships/image" Target="../media/image4.jpg"/><Relationship Id="rId1" Type="http://schemas.openxmlformats.org/officeDocument/2006/relationships/image" Target="../media/image3.jfif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fif"/><Relationship Id="rId2" Type="http://schemas.openxmlformats.org/officeDocument/2006/relationships/image" Target="../media/image4.jpg"/><Relationship Id="rId1" Type="http://schemas.openxmlformats.org/officeDocument/2006/relationships/image" Target="../media/image3.jf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AF8A3C-ABB2-4DA6-94AE-1E3AF1505B5A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5E94349C-16B4-4014-ACE8-200ABA8DB082}">
      <dgm:prSet phldrT="[Texte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</dgm:spPr>
      <dgm:t>
        <a:bodyPr/>
        <a:lstStyle/>
        <a:p>
          <a:pPr algn="ctr"/>
          <a:r>
            <a:rPr lang="fr-FR" dirty="0" smtClean="0">
              <a:solidFill>
                <a:schemeClr val="tx1"/>
              </a:solidFill>
            </a:rPr>
            <a:t>Organismes privés de formation et d’insertion </a:t>
          </a:r>
          <a:r>
            <a:rPr lang="fr-FR" dirty="0" smtClean="0">
              <a:solidFill>
                <a:schemeClr val="tx1"/>
              </a:solidFill>
            </a:rPr>
            <a:t>professionnelle</a:t>
          </a:r>
        </a:p>
        <a:p>
          <a:pPr algn="ctr"/>
          <a:r>
            <a:rPr lang="fr-FR" i="0" dirty="0" smtClean="0">
              <a:solidFill>
                <a:schemeClr val="tx1"/>
              </a:solidFill>
            </a:rPr>
            <a:t>Associations et dispositifs d’accompagnement de créateurs – repreneurs d’entreprises </a:t>
          </a:r>
          <a:endParaRPr lang="fr-FR" i="0" dirty="0" smtClean="0">
            <a:solidFill>
              <a:schemeClr val="tx1"/>
            </a:solidFill>
          </a:endParaRPr>
        </a:p>
      </dgm:t>
    </dgm:pt>
    <dgm:pt modelId="{76471D1E-936D-44D3-BBF6-7C9396DA914B}" type="parTrans" cxnId="{8D6EAB92-AB6B-4A95-A391-20B1EF77B716}">
      <dgm:prSet/>
      <dgm:spPr/>
      <dgm:t>
        <a:bodyPr/>
        <a:lstStyle/>
        <a:p>
          <a:endParaRPr lang="fr-FR"/>
        </a:p>
      </dgm:t>
    </dgm:pt>
    <dgm:pt modelId="{00128105-15DC-41C2-9F50-F48B117873A9}" type="sibTrans" cxnId="{8D6EAB92-AB6B-4A95-A391-20B1EF77B716}">
      <dgm:prSet/>
      <dgm:spPr/>
      <dgm:t>
        <a:bodyPr/>
        <a:lstStyle/>
        <a:p>
          <a:endParaRPr lang="fr-FR"/>
        </a:p>
      </dgm:t>
    </dgm:pt>
    <dgm:pt modelId="{4F94AC8A-0EAD-48A2-878F-17FB38A79FC0}">
      <dgm:prSet phldrT="[Texte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</dgm:spPr>
      <dgm:t>
        <a:bodyPr/>
        <a:lstStyle/>
        <a:p>
          <a:pPr algn="ctr"/>
          <a:r>
            <a:rPr lang="fr-FR" dirty="0" smtClean="0">
              <a:solidFill>
                <a:schemeClr val="tx1"/>
              </a:solidFill>
            </a:rPr>
            <a:t> Organismes publics d’insertion et de formation professionnelle </a:t>
          </a:r>
          <a:endParaRPr lang="fr-FR" dirty="0">
            <a:solidFill>
              <a:schemeClr val="tx1"/>
            </a:solidFill>
          </a:endParaRPr>
        </a:p>
      </dgm:t>
    </dgm:pt>
    <dgm:pt modelId="{1E5BE6E1-892F-4F26-8CF5-16391751E7EF}" type="parTrans" cxnId="{EB2241BF-BB09-4D9D-99BF-C1DBA7C193B6}">
      <dgm:prSet/>
      <dgm:spPr/>
      <dgm:t>
        <a:bodyPr/>
        <a:lstStyle/>
        <a:p>
          <a:endParaRPr lang="fr-FR"/>
        </a:p>
      </dgm:t>
    </dgm:pt>
    <dgm:pt modelId="{361D50FF-F02D-412E-BCA7-25D3F1353BB2}" type="sibTrans" cxnId="{EB2241BF-BB09-4D9D-99BF-C1DBA7C193B6}">
      <dgm:prSet/>
      <dgm:spPr/>
      <dgm:t>
        <a:bodyPr/>
        <a:lstStyle/>
        <a:p>
          <a:endParaRPr lang="fr-FR"/>
        </a:p>
      </dgm:t>
    </dgm:pt>
    <dgm:pt modelId="{D6DEFE29-22D7-4147-8C1E-82480108EAF0}">
      <dgm:prSet phldrT="[Texte]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</dgm:spPr>
      <dgm:t>
        <a:bodyPr/>
        <a:lstStyle/>
        <a:p>
          <a:pPr algn="ctr"/>
          <a:r>
            <a:rPr lang="fr-FR" dirty="0" smtClean="0">
              <a:solidFill>
                <a:schemeClr val="tx1"/>
              </a:solidFill>
            </a:rPr>
            <a:t>Entreprises du secteur privé </a:t>
          </a:r>
        </a:p>
        <a:p>
          <a:pPr algn="ctr"/>
          <a:r>
            <a:rPr lang="fr-FR" dirty="0" smtClean="0">
              <a:solidFill>
                <a:schemeClr val="tx1"/>
              </a:solidFill>
            </a:rPr>
            <a:t> Salariés en mutation-transition-reconversion professionnelle</a:t>
          </a:r>
        </a:p>
        <a:p>
          <a:endParaRPr lang="fr-FR" dirty="0">
            <a:solidFill>
              <a:schemeClr val="tx1"/>
            </a:solidFill>
          </a:endParaRPr>
        </a:p>
      </dgm:t>
    </dgm:pt>
    <dgm:pt modelId="{B40505F8-0ED0-4BBF-90B3-691074924D47}" type="parTrans" cxnId="{94B5E9E6-FD0C-4924-90C1-8DE0D6EAB8CB}">
      <dgm:prSet/>
      <dgm:spPr/>
      <dgm:t>
        <a:bodyPr/>
        <a:lstStyle/>
        <a:p>
          <a:endParaRPr lang="fr-FR"/>
        </a:p>
      </dgm:t>
    </dgm:pt>
    <dgm:pt modelId="{A3C4F95C-43E1-41F4-89FA-1C1ABFCED554}" type="sibTrans" cxnId="{94B5E9E6-FD0C-4924-90C1-8DE0D6EAB8CB}">
      <dgm:prSet/>
      <dgm:spPr/>
      <dgm:t>
        <a:bodyPr/>
        <a:lstStyle/>
        <a:p>
          <a:endParaRPr lang="fr-FR"/>
        </a:p>
      </dgm:t>
    </dgm:pt>
    <dgm:pt modelId="{8FF6FAA5-6FC4-4DC3-A454-F86E1FF9F39E}" type="pres">
      <dgm:prSet presAssocID="{00AF8A3C-ABB2-4DA6-94AE-1E3AF1505B5A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16ACCCAE-EC96-4EA7-8719-B760D1974D4B}" type="pres">
      <dgm:prSet presAssocID="{5E94349C-16B4-4014-ACE8-200ABA8DB082}" presName="comp" presStyleCnt="0"/>
      <dgm:spPr/>
    </dgm:pt>
    <dgm:pt modelId="{259894A5-0C90-4F88-BDA2-811765C808CA}" type="pres">
      <dgm:prSet presAssocID="{5E94349C-16B4-4014-ACE8-200ABA8DB082}" presName="box" presStyleLbl="node1" presStyleIdx="0" presStyleCnt="3"/>
      <dgm:spPr/>
      <dgm:t>
        <a:bodyPr/>
        <a:lstStyle/>
        <a:p>
          <a:endParaRPr lang="fr-FR"/>
        </a:p>
      </dgm:t>
    </dgm:pt>
    <dgm:pt modelId="{E9A836D3-9743-4386-855A-8071F28E421C}" type="pres">
      <dgm:prSet presAssocID="{5E94349C-16B4-4014-ACE8-200ABA8DB082}" presName="img" presStyleLbl="fgImgPlace1" presStyleIdx="0" presStyleCnt="3" custScaleX="110738" custScaleY="115302" custLinFactNeighborX="1136" custLinFactNeighborY="222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effectLst>
          <a:softEdge rad="76200"/>
        </a:effectLst>
      </dgm:spPr>
      <dgm:t>
        <a:bodyPr/>
        <a:lstStyle/>
        <a:p>
          <a:endParaRPr lang="fr-FR"/>
        </a:p>
      </dgm:t>
    </dgm:pt>
    <dgm:pt modelId="{92F4889C-EC7B-4D43-94C5-AA0A7A106C8B}" type="pres">
      <dgm:prSet presAssocID="{5E94349C-16B4-4014-ACE8-200ABA8DB082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B8CCC2B-138E-4741-886E-1AB779B7E34F}" type="pres">
      <dgm:prSet presAssocID="{00128105-15DC-41C2-9F50-F48B117873A9}" presName="spacer" presStyleCnt="0"/>
      <dgm:spPr/>
    </dgm:pt>
    <dgm:pt modelId="{E57238D9-34BA-47B4-9771-65762636A393}" type="pres">
      <dgm:prSet presAssocID="{4F94AC8A-0EAD-48A2-878F-17FB38A79FC0}" presName="comp" presStyleCnt="0"/>
      <dgm:spPr/>
    </dgm:pt>
    <dgm:pt modelId="{01D7915A-E071-4050-9CBC-921334CA920E}" type="pres">
      <dgm:prSet presAssocID="{4F94AC8A-0EAD-48A2-878F-17FB38A79FC0}" presName="box" presStyleLbl="node1" presStyleIdx="1" presStyleCnt="3"/>
      <dgm:spPr/>
      <dgm:t>
        <a:bodyPr/>
        <a:lstStyle/>
        <a:p>
          <a:endParaRPr lang="fr-FR"/>
        </a:p>
      </dgm:t>
    </dgm:pt>
    <dgm:pt modelId="{343E1540-C93D-426A-8188-3525BB651A2B}" type="pres">
      <dgm:prSet presAssocID="{4F94AC8A-0EAD-48A2-878F-17FB38A79FC0}" presName="img" presStyleLbl="fgImgPlace1" presStyleIdx="1" presStyleCnt="3" custScaleX="116443" custScaleY="106818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3000" r="-43000"/>
          </a:stretch>
        </a:blipFill>
        <a:effectLst>
          <a:softEdge rad="50800"/>
        </a:effectLst>
      </dgm:spPr>
      <dgm:t>
        <a:bodyPr/>
        <a:lstStyle/>
        <a:p>
          <a:endParaRPr lang="fr-FR"/>
        </a:p>
      </dgm:t>
    </dgm:pt>
    <dgm:pt modelId="{B451EB0C-86C6-4911-89E0-04732590C83E}" type="pres">
      <dgm:prSet presAssocID="{4F94AC8A-0EAD-48A2-878F-17FB38A79FC0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E6E6CA3-8D3A-457A-892C-72129731C80A}" type="pres">
      <dgm:prSet presAssocID="{361D50FF-F02D-412E-BCA7-25D3F1353BB2}" presName="spacer" presStyleCnt="0"/>
      <dgm:spPr/>
    </dgm:pt>
    <dgm:pt modelId="{35520FBC-1309-4EC2-9C6F-A70CCAA835C7}" type="pres">
      <dgm:prSet presAssocID="{D6DEFE29-22D7-4147-8C1E-82480108EAF0}" presName="comp" presStyleCnt="0"/>
      <dgm:spPr/>
    </dgm:pt>
    <dgm:pt modelId="{05CA3EAD-A8B2-4112-9AB2-3930FE68FAE3}" type="pres">
      <dgm:prSet presAssocID="{D6DEFE29-22D7-4147-8C1E-82480108EAF0}" presName="box" presStyleLbl="node1" presStyleIdx="2" presStyleCnt="3"/>
      <dgm:spPr/>
      <dgm:t>
        <a:bodyPr/>
        <a:lstStyle/>
        <a:p>
          <a:endParaRPr lang="fr-FR"/>
        </a:p>
      </dgm:t>
    </dgm:pt>
    <dgm:pt modelId="{83DE5E75-42FB-4039-AFBF-3338BB9D721D}" type="pres">
      <dgm:prSet presAssocID="{D6DEFE29-22D7-4147-8C1E-82480108EAF0}" presName="img" presStyleLbl="fgImgPlace1" presStyleIdx="2" presStyleCnt="3" custScaleX="110722" custScaleY="9997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effectLst>
          <a:softEdge rad="88900"/>
        </a:effectLst>
      </dgm:spPr>
      <dgm:t>
        <a:bodyPr/>
        <a:lstStyle/>
        <a:p>
          <a:endParaRPr lang="fr-FR"/>
        </a:p>
      </dgm:t>
    </dgm:pt>
    <dgm:pt modelId="{6F78D53C-64EC-4D83-8928-0C8458B49B18}" type="pres">
      <dgm:prSet presAssocID="{D6DEFE29-22D7-4147-8C1E-82480108EAF0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AD5E1CB-9D99-400D-A7B3-434A75ABF790}" type="presOf" srcId="{D6DEFE29-22D7-4147-8C1E-82480108EAF0}" destId="{6F78D53C-64EC-4D83-8928-0C8458B49B18}" srcOrd="1" destOrd="0" presId="urn:microsoft.com/office/officeart/2005/8/layout/vList4"/>
    <dgm:cxn modelId="{77009D76-A3F3-4BDE-9947-6CBE27128E99}" type="presOf" srcId="{D6DEFE29-22D7-4147-8C1E-82480108EAF0}" destId="{05CA3EAD-A8B2-4112-9AB2-3930FE68FAE3}" srcOrd="0" destOrd="0" presId="urn:microsoft.com/office/officeart/2005/8/layout/vList4"/>
    <dgm:cxn modelId="{8D6EAB92-AB6B-4A95-A391-20B1EF77B716}" srcId="{00AF8A3C-ABB2-4DA6-94AE-1E3AF1505B5A}" destId="{5E94349C-16B4-4014-ACE8-200ABA8DB082}" srcOrd="0" destOrd="0" parTransId="{76471D1E-936D-44D3-BBF6-7C9396DA914B}" sibTransId="{00128105-15DC-41C2-9F50-F48B117873A9}"/>
    <dgm:cxn modelId="{F48E7BC2-448B-402D-A4CA-F6B0E4370D3E}" type="presOf" srcId="{4F94AC8A-0EAD-48A2-878F-17FB38A79FC0}" destId="{B451EB0C-86C6-4911-89E0-04732590C83E}" srcOrd="1" destOrd="0" presId="urn:microsoft.com/office/officeart/2005/8/layout/vList4"/>
    <dgm:cxn modelId="{534D6FD9-97C6-420C-AD32-BB5AA5C5FDB2}" type="presOf" srcId="{4F94AC8A-0EAD-48A2-878F-17FB38A79FC0}" destId="{01D7915A-E071-4050-9CBC-921334CA920E}" srcOrd="0" destOrd="0" presId="urn:microsoft.com/office/officeart/2005/8/layout/vList4"/>
    <dgm:cxn modelId="{8B16C168-F8DF-43B0-8114-9D5671E73E00}" type="presOf" srcId="{00AF8A3C-ABB2-4DA6-94AE-1E3AF1505B5A}" destId="{8FF6FAA5-6FC4-4DC3-A454-F86E1FF9F39E}" srcOrd="0" destOrd="0" presId="urn:microsoft.com/office/officeart/2005/8/layout/vList4"/>
    <dgm:cxn modelId="{D3AAA0C7-B12D-4B3F-91E6-A55578A16AA5}" type="presOf" srcId="{5E94349C-16B4-4014-ACE8-200ABA8DB082}" destId="{92F4889C-EC7B-4D43-94C5-AA0A7A106C8B}" srcOrd="1" destOrd="0" presId="urn:microsoft.com/office/officeart/2005/8/layout/vList4"/>
    <dgm:cxn modelId="{94B5E9E6-FD0C-4924-90C1-8DE0D6EAB8CB}" srcId="{00AF8A3C-ABB2-4DA6-94AE-1E3AF1505B5A}" destId="{D6DEFE29-22D7-4147-8C1E-82480108EAF0}" srcOrd="2" destOrd="0" parTransId="{B40505F8-0ED0-4BBF-90B3-691074924D47}" sibTransId="{A3C4F95C-43E1-41F4-89FA-1C1ABFCED554}"/>
    <dgm:cxn modelId="{EB2241BF-BB09-4D9D-99BF-C1DBA7C193B6}" srcId="{00AF8A3C-ABB2-4DA6-94AE-1E3AF1505B5A}" destId="{4F94AC8A-0EAD-48A2-878F-17FB38A79FC0}" srcOrd="1" destOrd="0" parTransId="{1E5BE6E1-892F-4F26-8CF5-16391751E7EF}" sibTransId="{361D50FF-F02D-412E-BCA7-25D3F1353BB2}"/>
    <dgm:cxn modelId="{39153E3E-F759-4EA9-96FA-5D77B286FD3A}" type="presOf" srcId="{5E94349C-16B4-4014-ACE8-200ABA8DB082}" destId="{259894A5-0C90-4F88-BDA2-811765C808CA}" srcOrd="0" destOrd="0" presId="urn:microsoft.com/office/officeart/2005/8/layout/vList4"/>
    <dgm:cxn modelId="{2B840696-E9A4-47BE-BBC1-7A9CC626EBA1}" type="presParOf" srcId="{8FF6FAA5-6FC4-4DC3-A454-F86E1FF9F39E}" destId="{16ACCCAE-EC96-4EA7-8719-B760D1974D4B}" srcOrd="0" destOrd="0" presId="urn:microsoft.com/office/officeart/2005/8/layout/vList4"/>
    <dgm:cxn modelId="{80407FAC-2B19-4855-93B6-7A16B8032247}" type="presParOf" srcId="{16ACCCAE-EC96-4EA7-8719-B760D1974D4B}" destId="{259894A5-0C90-4F88-BDA2-811765C808CA}" srcOrd="0" destOrd="0" presId="urn:microsoft.com/office/officeart/2005/8/layout/vList4"/>
    <dgm:cxn modelId="{C5F065E9-A646-4C44-BE81-C90C177FF6C2}" type="presParOf" srcId="{16ACCCAE-EC96-4EA7-8719-B760D1974D4B}" destId="{E9A836D3-9743-4386-855A-8071F28E421C}" srcOrd="1" destOrd="0" presId="urn:microsoft.com/office/officeart/2005/8/layout/vList4"/>
    <dgm:cxn modelId="{E78BE38F-CC24-485A-A9D3-5D81C21DB24A}" type="presParOf" srcId="{16ACCCAE-EC96-4EA7-8719-B760D1974D4B}" destId="{92F4889C-EC7B-4D43-94C5-AA0A7A106C8B}" srcOrd="2" destOrd="0" presId="urn:microsoft.com/office/officeart/2005/8/layout/vList4"/>
    <dgm:cxn modelId="{1F70E7B8-AA3E-471B-B452-CA55BB5622AB}" type="presParOf" srcId="{8FF6FAA5-6FC4-4DC3-A454-F86E1FF9F39E}" destId="{7B8CCC2B-138E-4741-886E-1AB779B7E34F}" srcOrd="1" destOrd="0" presId="urn:microsoft.com/office/officeart/2005/8/layout/vList4"/>
    <dgm:cxn modelId="{5D7E3C04-1A08-4D91-82D8-8D28BC1C8BC9}" type="presParOf" srcId="{8FF6FAA5-6FC4-4DC3-A454-F86E1FF9F39E}" destId="{E57238D9-34BA-47B4-9771-65762636A393}" srcOrd="2" destOrd="0" presId="urn:microsoft.com/office/officeart/2005/8/layout/vList4"/>
    <dgm:cxn modelId="{D8CA0B4F-EA88-4692-B46B-BC5D5AC073CB}" type="presParOf" srcId="{E57238D9-34BA-47B4-9771-65762636A393}" destId="{01D7915A-E071-4050-9CBC-921334CA920E}" srcOrd="0" destOrd="0" presId="urn:microsoft.com/office/officeart/2005/8/layout/vList4"/>
    <dgm:cxn modelId="{F89D7403-A65B-41B6-A85B-5172A7E32587}" type="presParOf" srcId="{E57238D9-34BA-47B4-9771-65762636A393}" destId="{343E1540-C93D-426A-8188-3525BB651A2B}" srcOrd="1" destOrd="0" presId="urn:microsoft.com/office/officeart/2005/8/layout/vList4"/>
    <dgm:cxn modelId="{FD020986-88A4-402D-8102-251B9F497884}" type="presParOf" srcId="{E57238D9-34BA-47B4-9771-65762636A393}" destId="{B451EB0C-86C6-4911-89E0-04732590C83E}" srcOrd="2" destOrd="0" presId="urn:microsoft.com/office/officeart/2005/8/layout/vList4"/>
    <dgm:cxn modelId="{98BD465A-4D31-4FC4-9C4C-E51E27D9509E}" type="presParOf" srcId="{8FF6FAA5-6FC4-4DC3-A454-F86E1FF9F39E}" destId="{AE6E6CA3-8D3A-457A-892C-72129731C80A}" srcOrd="3" destOrd="0" presId="urn:microsoft.com/office/officeart/2005/8/layout/vList4"/>
    <dgm:cxn modelId="{D6313FA0-07CE-4F5A-9631-FDC566076C12}" type="presParOf" srcId="{8FF6FAA5-6FC4-4DC3-A454-F86E1FF9F39E}" destId="{35520FBC-1309-4EC2-9C6F-A70CCAA835C7}" srcOrd="4" destOrd="0" presId="urn:microsoft.com/office/officeart/2005/8/layout/vList4"/>
    <dgm:cxn modelId="{6EAA295D-0635-4802-A542-9CD8C7227D51}" type="presParOf" srcId="{35520FBC-1309-4EC2-9C6F-A70CCAA835C7}" destId="{05CA3EAD-A8B2-4112-9AB2-3930FE68FAE3}" srcOrd="0" destOrd="0" presId="urn:microsoft.com/office/officeart/2005/8/layout/vList4"/>
    <dgm:cxn modelId="{34B6D62A-033A-428F-B4D1-364933465A4A}" type="presParOf" srcId="{35520FBC-1309-4EC2-9C6F-A70CCAA835C7}" destId="{83DE5E75-42FB-4039-AFBF-3338BB9D721D}" srcOrd="1" destOrd="0" presId="urn:microsoft.com/office/officeart/2005/8/layout/vList4"/>
    <dgm:cxn modelId="{462ED2BB-B663-489A-B2B1-9D7F5FC7DE8F}" type="presParOf" srcId="{35520FBC-1309-4EC2-9C6F-A70CCAA835C7}" destId="{6F78D53C-64EC-4D83-8928-0C8458B49B18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6C7110-BBDA-4D0A-B555-E7B942ACC58D}" type="doc">
      <dgm:prSet loTypeId="urn:microsoft.com/office/officeart/2005/8/layout/bProcess4" loCatId="process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fr-FR"/>
        </a:p>
      </dgm:t>
    </dgm:pt>
    <dgm:pt modelId="{DFD111D3-07DA-43D4-9E74-096D560A3E5A}">
      <dgm:prSet phldrT="[Texte]"/>
      <dgm:spPr>
        <a:solidFill>
          <a:schemeClr val="tx1">
            <a:lumMod val="90000"/>
            <a:lumOff val="10000"/>
          </a:schemeClr>
        </a:solidFill>
      </dgm:spPr>
      <dgm:t>
        <a:bodyPr/>
        <a:lstStyle/>
        <a:p>
          <a:r>
            <a:rPr lang="fr-FR" b="1" baseline="0" dirty="0" smtClean="0">
              <a:solidFill>
                <a:schemeClr val="bg2">
                  <a:lumMod val="50000"/>
                </a:schemeClr>
              </a:solidFill>
            </a:rPr>
            <a:t>Accompagner les acteurs de la formation </a:t>
          </a:r>
          <a:r>
            <a:rPr lang="fr-FR" b="1" baseline="0" dirty="0" smtClean="0">
              <a:solidFill>
                <a:schemeClr val="bg2">
                  <a:lumMod val="50000"/>
                </a:schemeClr>
              </a:solidFill>
            </a:rPr>
            <a:t>/insertion professionnelle  </a:t>
          </a:r>
          <a:r>
            <a:rPr lang="fr-FR" b="1" baseline="0" dirty="0" smtClean="0">
              <a:solidFill>
                <a:schemeClr val="bg1"/>
              </a:solidFill>
            </a:rPr>
            <a:t>à développer l’employabilité de leurs publics </a:t>
          </a:r>
          <a:endParaRPr lang="fr-FR" b="1" baseline="0" dirty="0">
            <a:solidFill>
              <a:schemeClr val="bg1"/>
            </a:solidFill>
          </a:endParaRPr>
        </a:p>
      </dgm:t>
    </dgm:pt>
    <dgm:pt modelId="{DD7C1F24-245F-4460-9AD9-40516B7CB0B4}" type="parTrans" cxnId="{9EC38133-59D0-4B3D-A158-127239514BE3}">
      <dgm:prSet/>
      <dgm:spPr/>
      <dgm:t>
        <a:bodyPr/>
        <a:lstStyle/>
        <a:p>
          <a:endParaRPr lang="fr-FR"/>
        </a:p>
      </dgm:t>
    </dgm:pt>
    <dgm:pt modelId="{2F03EBA2-643D-4F22-9BB9-FF602DB3ABF8}" type="sibTrans" cxnId="{9EC38133-59D0-4B3D-A158-127239514BE3}">
      <dgm:prSet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endParaRPr lang="fr-FR" baseline="0">
            <a:solidFill>
              <a:schemeClr val="tx1"/>
            </a:solidFill>
          </a:endParaRPr>
        </a:p>
      </dgm:t>
    </dgm:pt>
    <dgm:pt modelId="{29F432DC-3C52-4310-9FF3-DA95412D34F6}">
      <dgm:prSet phldrT="[Texte]"/>
      <dgm:spPr>
        <a:solidFill>
          <a:schemeClr val="tx1">
            <a:lumMod val="90000"/>
            <a:lumOff val="10000"/>
          </a:schemeClr>
        </a:solidFill>
      </dgm:spPr>
      <dgm:t>
        <a:bodyPr/>
        <a:lstStyle/>
        <a:p>
          <a:r>
            <a:rPr lang="fr-FR" b="1" dirty="0" smtClean="0">
              <a:solidFill>
                <a:schemeClr val="bg2">
                  <a:lumMod val="50000"/>
                </a:schemeClr>
              </a:solidFill>
            </a:rPr>
            <a:t>Stimuler la créativité des managers et des équipes </a:t>
          </a:r>
          <a:r>
            <a:rPr lang="fr-FR" dirty="0" smtClean="0"/>
            <a:t>pour relever les défis posés par les transformations organisationnelles</a:t>
          </a:r>
          <a:endParaRPr lang="fr-FR" baseline="0" dirty="0">
            <a:solidFill>
              <a:schemeClr val="bg1"/>
            </a:solidFill>
          </a:endParaRPr>
        </a:p>
      </dgm:t>
    </dgm:pt>
    <dgm:pt modelId="{E7523D09-9C8A-459D-82F1-2CECC4D226D9}" type="parTrans" cxnId="{FCE17C38-67A3-43DF-8500-91050F81AA37}">
      <dgm:prSet/>
      <dgm:spPr/>
      <dgm:t>
        <a:bodyPr/>
        <a:lstStyle/>
        <a:p>
          <a:endParaRPr lang="fr-FR"/>
        </a:p>
      </dgm:t>
    </dgm:pt>
    <dgm:pt modelId="{088F6226-88F4-47B3-A437-15674FF1298B}" type="sibTrans" cxnId="{FCE17C38-67A3-43DF-8500-91050F81AA37}">
      <dgm:prSet/>
      <dgm:spPr/>
      <dgm:t>
        <a:bodyPr/>
        <a:lstStyle/>
        <a:p>
          <a:endParaRPr lang="fr-FR"/>
        </a:p>
      </dgm:t>
    </dgm:pt>
    <dgm:pt modelId="{7F5396AB-2582-4870-BE89-DE087233F1A6}">
      <dgm:prSet phldrT="[Texte]"/>
      <dgm:spPr>
        <a:solidFill>
          <a:schemeClr val="tx1">
            <a:lumMod val="90000"/>
            <a:lumOff val="10000"/>
          </a:schemeClr>
        </a:solidFill>
      </dgm:spPr>
      <dgm:t>
        <a:bodyPr/>
        <a:lstStyle/>
        <a:p>
          <a:r>
            <a:rPr lang="fr-FR" dirty="0" smtClean="0">
              <a:solidFill>
                <a:schemeClr val="bg2">
                  <a:lumMod val="50000"/>
                </a:schemeClr>
              </a:solidFill>
            </a:rPr>
            <a:t>Révéler les potentiels </a:t>
          </a:r>
          <a:r>
            <a:rPr lang="fr-FR" b="1" dirty="0" smtClean="0">
              <a:solidFill>
                <a:schemeClr val="bg2">
                  <a:lumMod val="50000"/>
                </a:schemeClr>
              </a:solidFill>
            </a:rPr>
            <a:t>individuels </a:t>
          </a:r>
          <a:r>
            <a:rPr lang="fr-FR" dirty="0" smtClean="0"/>
            <a:t> pour gagner en efficacité, aisance et </a:t>
          </a:r>
          <a:r>
            <a:rPr lang="fr-FR" dirty="0" smtClean="0"/>
            <a:t>confiance</a:t>
          </a:r>
          <a:endParaRPr lang="fr-FR" baseline="0" dirty="0">
            <a:solidFill>
              <a:schemeClr val="bg1"/>
            </a:solidFill>
          </a:endParaRPr>
        </a:p>
      </dgm:t>
    </dgm:pt>
    <dgm:pt modelId="{64BC3C10-3F5F-4B16-B555-122B86C2EC51}" type="sibTrans" cxnId="{E2EE9826-7CC6-4EE8-A867-8A351B19A60A}">
      <dgm:prSet/>
      <dgm:spPr>
        <a:solidFill>
          <a:schemeClr val="tx1">
            <a:lumMod val="75000"/>
            <a:lumOff val="25000"/>
          </a:schemeClr>
        </a:solidFill>
      </dgm:spPr>
      <dgm:t>
        <a:bodyPr/>
        <a:lstStyle/>
        <a:p>
          <a:endParaRPr lang="fr-FR" baseline="0">
            <a:solidFill>
              <a:schemeClr val="tx1"/>
            </a:solidFill>
          </a:endParaRPr>
        </a:p>
      </dgm:t>
    </dgm:pt>
    <dgm:pt modelId="{D94E96B0-0D59-4630-B849-F50CA64A40CB}" type="parTrans" cxnId="{E2EE9826-7CC6-4EE8-A867-8A351B19A60A}">
      <dgm:prSet/>
      <dgm:spPr/>
      <dgm:t>
        <a:bodyPr/>
        <a:lstStyle/>
        <a:p>
          <a:endParaRPr lang="fr-FR"/>
        </a:p>
      </dgm:t>
    </dgm:pt>
    <dgm:pt modelId="{0334F541-00A4-4268-AC4A-C17B096E33F9}">
      <dgm:prSet/>
      <dgm:spPr>
        <a:solidFill>
          <a:schemeClr val="tx1"/>
        </a:solidFill>
      </dgm:spPr>
      <dgm:t>
        <a:bodyPr/>
        <a:lstStyle/>
        <a:p>
          <a:r>
            <a:rPr lang="fr-FR" b="1" dirty="0" smtClean="0">
              <a:solidFill>
                <a:schemeClr val="bg2">
                  <a:lumMod val="50000"/>
                </a:schemeClr>
              </a:solidFill>
            </a:rPr>
            <a:t>Professionnaliser les créateurs et repreneurs d’entreprises </a:t>
          </a:r>
          <a:r>
            <a:rPr lang="fr-FR" dirty="0" smtClean="0"/>
            <a:t>en renforçant leur leadership et posture d’employeurs.</a:t>
          </a:r>
          <a:endParaRPr lang="fr-FR" dirty="0"/>
        </a:p>
      </dgm:t>
    </dgm:pt>
    <dgm:pt modelId="{4D5B755A-6595-459C-A333-F20E84577430}" type="parTrans" cxnId="{70128869-5E99-4F9A-A4BA-CFE3738C693C}">
      <dgm:prSet/>
      <dgm:spPr/>
      <dgm:t>
        <a:bodyPr/>
        <a:lstStyle/>
        <a:p>
          <a:endParaRPr lang="fr-FR"/>
        </a:p>
      </dgm:t>
    </dgm:pt>
    <dgm:pt modelId="{ECAC1D60-827B-4B6D-A80B-32F3B6FF46EB}" type="sibTrans" cxnId="{70128869-5E99-4F9A-A4BA-CFE3738C693C}">
      <dgm:prSet/>
      <dgm:spPr/>
      <dgm:t>
        <a:bodyPr/>
        <a:lstStyle/>
        <a:p>
          <a:endParaRPr lang="fr-FR"/>
        </a:p>
      </dgm:t>
    </dgm:pt>
    <dgm:pt modelId="{0EAB0A49-C24F-4FA2-A75C-527557979F68}" type="pres">
      <dgm:prSet presAssocID="{386C7110-BBDA-4D0A-B555-E7B942ACC58D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fr-FR"/>
        </a:p>
      </dgm:t>
    </dgm:pt>
    <dgm:pt modelId="{36446D63-8017-4489-9E5D-70FA47EEA8C8}" type="pres">
      <dgm:prSet presAssocID="{7F5396AB-2582-4870-BE89-DE087233F1A6}" presName="compNode" presStyleCnt="0"/>
      <dgm:spPr/>
      <dgm:t>
        <a:bodyPr/>
        <a:lstStyle/>
        <a:p>
          <a:endParaRPr lang="fr-FR"/>
        </a:p>
      </dgm:t>
    </dgm:pt>
    <dgm:pt modelId="{7FA628D4-75E6-4A30-9C11-1E28CBC8B528}" type="pres">
      <dgm:prSet presAssocID="{7F5396AB-2582-4870-BE89-DE087233F1A6}" presName="dummyConnPt" presStyleCnt="0"/>
      <dgm:spPr/>
      <dgm:t>
        <a:bodyPr/>
        <a:lstStyle/>
        <a:p>
          <a:endParaRPr lang="fr-FR"/>
        </a:p>
      </dgm:t>
    </dgm:pt>
    <dgm:pt modelId="{D4E67C03-BF1B-4C30-B714-DBF0D98C4888}" type="pres">
      <dgm:prSet presAssocID="{7F5396AB-2582-4870-BE89-DE087233F1A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6B98EC2-913E-4BC8-B5CA-71E0365CF0EC}" type="pres">
      <dgm:prSet presAssocID="{64BC3C10-3F5F-4B16-B555-122B86C2EC51}" presName="sibTrans" presStyleLbl="bgSibTrans2D1" presStyleIdx="0" presStyleCnt="3"/>
      <dgm:spPr/>
      <dgm:t>
        <a:bodyPr/>
        <a:lstStyle/>
        <a:p>
          <a:endParaRPr lang="fr-FR"/>
        </a:p>
      </dgm:t>
    </dgm:pt>
    <dgm:pt modelId="{BA958D00-106F-4519-93D0-76D50F35B4B2}" type="pres">
      <dgm:prSet presAssocID="{0334F541-00A4-4268-AC4A-C17B096E33F9}" presName="compNode" presStyleCnt="0"/>
      <dgm:spPr/>
      <dgm:t>
        <a:bodyPr/>
        <a:lstStyle/>
        <a:p>
          <a:endParaRPr lang="fr-FR"/>
        </a:p>
      </dgm:t>
    </dgm:pt>
    <dgm:pt modelId="{8409BC35-21F7-46EA-8EBC-7178AD019D06}" type="pres">
      <dgm:prSet presAssocID="{0334F541-00A4-4268-AC4A-C17B096E33F9}" presName="dummyConnPt" presStyleCnt="0"/>
      <dgm:spPr/>
      <dgm:t>
        <a:bodyPr/>
        <a:lstStyle/>
        <a:p>
          <a:endParaRPr lang="fr-FR"/>
        </a:p>
      </dgm:t>
    </dgm:pt>
    <dgm:pt modelId="{E09A1CA4-B99D-4EE4-B0C9-1817A1219087}" type="pres">
      <dgm:prSet presAssocID="{0334F541-00A4-4268-AC4A-C17B096E33F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7F79947-9132-4D70-B5BF-F6FCFAE6C0E8}" type="pres">
      <dgm:prSet presAssocID="{ECAC1D60-827B-4B6D-A80B-32F3B6FF46EB}" presName="sibTrans" presStyleLbl="bgSibTrans2D1" presStyleIdx="1" presStyleCnt="3" custLinFactY="500000" custLinFactNeighborX="3734" custLinFactNeighborY="561853"/>
      <dgm:spPr/>
      <dgm:t>
        <a:bodyPr/>
        <a:lstStyle/>
        <a:p>
          <a:endParaRPr lang="fr-FR"/>
        </a:p>
      </dgm:t>
    </dgm:pt>
    <dgm:pt modelId="{174296D5-2811-4715-9410-E5F6E7D5F29E}" type="pres">
      <dgm:prSet presAssocID="{DFD111D3-07DA-43D4-9E74-096D560A3E5A}" presName="compNode" presStyleCnt="0"/>
      <dgm:spPr/>
      <dgm:t>
        <a:bodyPr/>
        <a:lstStyle/>
        <a:p>
          <a:endParaRPr lang="fr-FR"/>
        </a:p>
      </dgm:t>
    </dgm:pt>
    <dgm:pt modelId="{E6181283-DB59-4096-A3ED-FD61D8959761}" type="pres">
      <dgm:prSet presAssocID="{DFD111D3-07DA-43D4-9E74-096D560A3E5A}" presName="dummyConnPt" presStyleCnt="0"/>
      <dgm:spPr/>
      <dgm:t>
        <a:bodyPr/>
        <a:lstStyle/>
        <a:p>
          <a:endParaRPr lang="fr-FR"/>
        </a:p>
      </dgm:t>
    </dgm:pt>
    <dgm:pt modelId="{0AB6DBD6-E64A-4D68-B858-94045982D46B}" type="pres">
      <dgm:prSet presAssocID="{DFD111D3-07DA-43D4-9E74-096D560A3E5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404B946-624D-4A62-B551-33457E43A49D}" type="pres">
      <dgm:prSet presAssocID="{2F03EBA2-643D-4F22-9BB9-FF602DB3ABF8}" presName="sibTrans" presStyleLbl="bgSibTrans2D1" presStyleIdx="2" presStyleCnt="3"/>
      <dgm:spPr/>
      <dgm:t>
        <a:bodyPr/>
        <a:lstStyle/>
        <a:p>
          <a:endParaRPr lang="fr-FR"/>
        </a:p>
      </dgm:t>
    </dgm:pt>
    <dgm:pt modelId="{076126BA-04CC-4B41-9D89-28058456181B}" type="pres">
      <dgm:prSet presAssocID="{29F432DC-3C52-4310-9FF3-DA95412D34F6}" presName="compNode" presStyleCnt="0"/>
      <dgm:spPr/>
      <dgm:t>
        <a:bodyPr/>
        <a:lstStyle/>
        <a:p>
          <a:endParaRPr lang="fr-FR"/>
        </a:p>
      </dgm:t>
    </dgm:pt>
    <dgm:pt modelId="{5558A3D2-69B0-4C71-BDE6-4956CD38DD3F}" type="pres">
      <dgm:prSet presAssocID="{29F432DC-3C52-4310-9FF3-DA95412D34F6}" presName="dummyConnPt" presStyleCnt="0"/>
      <dgm:spPr/>
      <dgm:t>
        <a:bodyPr/>
        <a:lstStyle/>
        <a:p>
          <a:endParaRPr lang="fr-FR"/>
        </a:p>
      </dgm:t>
    </dgm:pt>
    <dgm:pt modelId="{801EF16A-46D9-4B0F-837C-F1C5C426CF5C}" type="pres">
      <dgm:prSet presAssocID="{29F432DC-3C52-4310-9FF3-DA95412D34F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616D65D-3E92-4C5D-8FB8-80EB9AC4C47C}" type="presOf" srcId="{ECAC1D60-827B-4B6D-A80B-32F3B6FF46EB}" destId="{57F79947-9132-4D70-B5BF-F6FCFAE6C0E8}" srcOrd="0" destOrd="0" presId="urn:microsoft.com/office/officeart/2005/8/layout/bProcess4"/>
    <dgm:cxn modelId="{E23B4732-D1FC-493F-9501-DD4A418ECB50}" type="presOf" srcId="{2F03EBA2-643D-4F22-9BB9-FF602DB3ABF8}" destId="{3404B946-624D-4A62-B551-33457E43A49D}" srcOrd="0" destOrd="0" presId="urn:microsoft.com/office/officeart/2005/8/layout/bProcess4"/>
    <dgm:cxn modelId="{D9145625-566D-4435-B3FD-AC85A9C8392D}" type="presOf" srcId="{0334F541-00A4-4268-AC4A-C17B096E33F9}" destId="{E09A1CA4-B99D-4EE4-B0C9-1817A1219087}" srcOrd="0" destOrd="0" presId="urn:microsoft.com/office/officeart/2005/8/layout/bProcess4"/>
    <dgm:cxn modelId="{FCE17C38-67A3-43DF-8500-91050F81AA37}" srcId="{386C7110-BBDA-4D0A-B555-E7B942ACC58D}" destId="{29F432DC-3C52-4310-9FF3-DA95412D34F6}" srcOrd="3" destOrd="0" parTransId="{E7523D09-9C8A-459D-82F1-2CECC4D226D9}" sibTransId="{088F6226-88F4-47B3-A437-15674FF1298B}"/>
    <dgm:cxn modelId="{E487A027-8CB2-4341-8D4C-E548D966F4AA}" type="presOf" srcId="{29F432DC-3C52-4310-9FF3-DA95412D34F6}" destId="{801EF16A-46D9-4B0F-837C-F1C5C426CF5C}" srcOrd="0" destOrd="0" presId="urn:microsoft.com/office/officeart/2005/8/layout/bProcess4"/>
    <dgm:cxn modelId="{E6C5D07A-FD85-4080-ADDF-4A63DCAB7590}" type="presOf" srcId="{386C7110-BBDA-4D0A-B555-E7B942ACC58D}" destId="{0EAB0A49-C24F-4FA2-A75C-527557979F68}" srcOrd="0" destOrd="0" presId="urn:microsoft.com/office/officeart/2005/8/layout/bProcess4"/>
    <dgm:cxn modelId="{EE8EFF1C-3CB0-447B-BAF1-B138B538CE85}" type="presOf" srcId="{64BC3C10-3F5F-4B16-B555-122B86C2EC51}" destId="{66B98EC2-913E-4BC8-B5CA-71E0365CF0EC}" srcOrd="0" destOrd="0" presId="urn:microsoft.com/office/officeart/2005/8/layout/bProcess4"/>
    <dgm:cxn modelId="{8916DB68-B978-4673-88C2-36624F309F9C}" type="presOf" srcId="{DFD111D3-07DA-43D4-9E74-096D560A3E5A}" destId="{0AB6DBD6-E64A-4D68-B858-94045982D46B}" srcOrd="0" destOrd="0" presId="urn:microsoft.com/office/officeart/2005/8/layout/bProcess4"/>
    <dgm:cxn modelId="{70468610-2C66-4421-A67F-4E690428D83F}" type="presOf" srcId="{7F5396AB-2582-4870-BE89-DE087233F1A6}" destId="{D4E67C03-BF1B-4C30-B714-DBF0D98C4888}" srcOrd="0" destOrd="0" presId="urn:microsoft.com/office/officeart/2005/8/layout/bProcess4"/>
    <dgm:cxn modelId="{E2EE9826-7CC6-4EE8-A867-8A351B19A60A}" srcId="{386C7110-BBDA-4D0A-B555-E7B942ACC58D}" destId="{7F5396AB-2582-4870-BE89-DE087233F1A6}" srcOrd="0" destOrd="0" parTransId="{D94E96B0-0D59-4630-B849-F50CA64A40CB}" sibTransId="{64BC3C10-3F5F-4B16-B555-122B86C2EC51}"/>
    <dgm:cxn modelId="{9EC38133-59D0-4B3D-A158-127239514BE3}" srcId="{386C7110-BBDA-4D0A-B555-E7B942ACC58D}" destId="{DFD111D3-07DA-43D4-9E74-096D560A3E5A}" srcOrd="2" destOrd="0" parTransId="{DD7C1F24-245F-4460-9AD9-40516B7CB0B4}" sibTransId="{2F03EBA2-643D-4F22-9BB9-FF602DB3ABF8}"/>
    <dgm:cxn modelId="{70128869-5E99-4F9A-A4BA-CFE3738C693C}" srcId="{386C7110-BBDA-4D0A-B555-E7B942ACC58D}" destId="{0334F541-00A4-4268-AC4A-C17B096E33F9}" srcOrd="1" destOrd="0" parTransId="{4D5B755A-6595-459C-A333-F20E84577430}" sibTransId="{ECAC1D60-827B-4B6D-A80B-32F3B6FF46EB}"/>
    <dgm:cxn modelId="{A6C4A55F-C79F-4EDD-82F5-5D205D839E43}" type="presParOf" srcId="{0EAB0A49-C24F-4FA2-A75C-527557979F68}" destId="{36446D63-8017-4489-9E5D-70FA47EEA8C8}" srcOrd="0" destOrd="0" presId="urn:microsoft.com/office/officeart/2005/8/layout/bProcess4"/>
    <dgm:cxn modelId="{3CCC7075-DA8F-4120-817E-FE072AB2B4CD}" type="presParOf" srcId="{36446D63-8017-4489-9E5D-70FA47EEA8C8}" destId="{7FA628D4-75E6-4A30-9C11-1E28CBC8B528}" srcOrd="0" destOrd="0" presId="urn:microsoft.com/office/officeart/2005/8/layout/bProcess4"/>
    <dgm:cxn modelId="{04F4CDC0-3750-4BAF-9093-F88C98C06FC5}" type="presParOf" srcId="{36446D63-8017-4489-9E5D-70FA47EEA8C8}" destId="{D4E67C03-BF1B-4C30-B714-DBF0D98C4888}" srcOrd="1" destOrd="0" presId="urn:microsoft.com/office/officeart/2005/8/layout/bProcess4"/>
    <dgm:cxn modelId="{DBE02E8D-F62C-4ED2-94FD-B4A09CFA59B9}" type="presParOf" srcId="{0EAB0A49-C24F-4FA2-A75C-527557979F68}" destId="{66B98EC2-913E-4BC8-B5CA-71E0365CF0EC}" srcOrd="1" destOrd="0" presId="urn:microsoft.com/office/officeart/2005/8/layout/bProcess4"/>
    <dgm:cxn modelId="{76650082-81C0-40CA-A82D-C5CDC1F6A7C2}" type="presParOf" srcId="{0EAB0A49-C24F-4FA2-A75C-527557979F68}" destId="{BA958D00-106F-4519-93D0-76D50F35B4B2}" srcOrd="2" destOrd="0" presId="urn:microsoft.com/office/officeart/2005/8/layout/bProcess4"/>
    <dgm:cxn modelId="{66E78572-70CC-4436-8D2A-5BC3A8EFD50B}" type="presParOf" srcId="{BA958D00-106F-4519-93D0-76D50F35B4B2}" destId="{8409BC35-21F7-46EA-8EBC-7178AD019D06}" srcOrd="0" destOrd="0" presId="urn:microsoft.com/office/officeart/2005/8/layout/bProcess4"/>
    <dgm:cxn modelId="{8A3BF215-ADF4-467A-9C5D-4DA32765675A}" type="presParOf" srcId="{BA958D00-106F-4519-93D0-76D50F35B4B2}" destId="{E09A1CA4-B99D-4EE4-B0C9-1817A1219087}" srcOrd="1" destOrd="0" presId="urn:microsoft.com/office/officeart/2005/8/layout/bProcess4"/>
    <dgm:cxn modelId="{7B6B92A6-3BBA-444C-B078-EAE24AA6EBE9}" type="presParOf" srcId="{0EAB0A49-C24F-4FA2-A75C-527557979F68}" destId="{57F79947-9132-4D70-B5BF-F6FCFAE6C0E8}" srcOrd="3" destOrd="0" presId="urn:microsoft.com/office/officeart/2005/8/layout/bProcess4"/>
    <dgm:cxn modelId="{BCEE5F52-0572-4962-AB21-06112F71FBEF}" type="presParOf" srcId="{0EAB0A49-C24F-4FA2-A75C-527557979F68}" destId="{174296D5-2811-4715-9410-E5F6E7D5F29E}" srcOrd="4" destOrd="0" presId="urn:microsoft.com/office/officeart/2005/8/layout/bProcess4"/>
    <dgm:cxn modelId="{1A8DDF32-36E2-4B8D-A6A3-CA1EE5A503B0}" type="presParOf" srcId="{174296D5-2811-4715-9410-E5F6E7D5F29E}" destId="{E6181283-DB59-4096-A3ED-FD61D8959761}" srcOrd="0" destOrd="0" presId="urn:microsoft.com/office/officeart/2005/8/layout/bProcess4"/>
    <dgm:cxn modelId="{79DA8020-4316-446A-9136-F15D8923BDFE}" type="presParOf" srcId="{174296D5-2811-4715-9410-E5F6E7D5F29E}" destId="{0AB6DBD6-E64A-4D68-B858-94045982D46B}" srcOrd="1" destOrd="0" presId="urn:microsoft.com/office/officeart/2005/8/layout/bProcess4"/>
    <dgm:cxn modelId="{E1918B49-7170-438B-9F94-0F0AA991BA8C}" type="presParOf" srcId="{0EAB0A49-C24F-4FA2-A75C-527557979F68}" destId="{3404B946-624D-4A62-B551-33457E43A49D}" srcOrd="5" destOrd="0" presId="urn:microsoft.com/office/officeart/2005/8/layout/bProcess4"/>
    <dgm:cxn modelId="{556CCEBC-48F3-42A1-A5A3-A82CEBE58FF7}" type="presParOf" srcId="{0EAB0A49-C24F-4FA2-A75C-527557979F68}" destId="{076126BA-04CC-4B41-9D89-28058456181B}" srcOrd="6" destOrd="0" presId="urn:microsoft.com/office/officeart/2005/8/layout/bProcess4"/>
    <dgm:cxn modelId="{8EEE6B53-26C7-4E8B-814F-E0AD5D35371C}" type="presParOf" srcId="{076126BA-04CC-4B41-9D89-28058456181B}" destId="{5558A3D2-69B0-4C71-BDE6-4956CD38DD3F}" srcOrd="0" destOrd="0" presId="urn:microsoft.com/office/officeart/2005/8/layout/bProcess4"/>
    <dgm:cxn modelId="{D6B23FE2-7B84-4DFD-B732-169CAD89E9A6}" type="presParOf" srcId="{076126BA-04CC-4B41-9D89-28058456181B}" destId="{801EF16A-46D9-4B0F-837C-F1C5C426CF5C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9894A5-0C90-4F88-BDA2-811765C808CA}">
      <dsp:nvSpPr>
        <dsp:cNvPr id="0" name=""/>
        <dsp:cNvSpPr/>
      </dsp:nvSpPr>
      <dsp:spPr>
        <a:xfrm>
          <a:off x="0" y="0"/>
          <a:ext cx="8072581" cy="1646766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>
              <a:solidFill>
                <a:schemeClr val="tx1"/>
              </a:solidFill>
            </a:rPr>
            <a:t>Organismes privés de formation et d’insertion </a:t>
          </a:r>
          <a:r>
            <a:rPr lang="fr-FR" sz="2300" kern="1200" dirty="0" smtClean="0">
              <a:solidFill>
                <a:schemeClr val="tx1"/>
              </a:solidFill>
            </a:rPr>
            <a:t>professionnelle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i="0" kern="1200" dirty="0" smtClean="0">
              <a:solidFill>
                <a:schemeClr val="tx1"/>
              </a:solidFill>
            </a:rPr>
            <a:t>Associations et dispositifs d’accompagnement de créateurs – repreneurs d’entreprises </a:t>
          </a:r>
          <a:endParaRPr lang="fr-FR" sz="2300" i="0" kern="1200" dirty="0" smtClean="0">
            <a:solidFill>
              <a:schemeClr val="tx1"/>
            </a:solidFill>
          </a:endParaRPr>
        </a:p>
      </dsp:txBody>
      <dsp:txXfrm>
        <a:off x="1779192" y="0"/>
        <a:ext cx="6293388" cy="1646766"/>
      </dsp:txXfrm>
    </dsp:sp>
    <dsp:sp modelId="{E9A836D3-9743-4386-855A-8071F28E421C}">
      <dsp:nvSpPr>
        <dsp:cNvPr id="0" name=""/>
        <dsp:cNvSpPr/>
      </dsp:nvSpPr>
      <dsp:spPr>
        <a:xfrm>
          <a:off x="96334" y="93167"/>
          <a:ext cx="1787882" cy="151900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762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D7915A-E071-4050-9CBC-921334CA920E}">
      <dsp:nvSpPr>
        <dsp:cNvPr id="0" name=""/>
        <dsp:cNvSpPr/>
      </dsp:nvSpPr>
      <dsp:spPr>
        <a:xfrm>
          <a:off x="0" y="1811443"/>
          <a:ext cx="8072581" cy="1646766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>
              <a:solidFill>
                <a:schemeClr val="tx1"/>
              </a:solidFill>
            </a:rPr>
            <a:t> Organismes publics d’insertion et de formation professionnelle </a:t>
          </a:r>
          <a:endParaRPr lang="fr-FR" sz="2300" kern="1200" dirty="0">
            <a:solidFill>
              <a:schemeClr val="tx1"/>
            </a:solidFill>
          </a:endParaRPr>
        </a:p>
      </dsp:txBody>
      <dsp:txXfrm>
        <a:off x="1779192" y="1811443"/>
        <a:ext cx="6293388" cy="1646766"/>
      </dsp:txXfrm>
    </dsp:sp>
    <dsp:sp modelId="{343E1540-C93D-426A-8188-3525BB651A2B}">
      <dsp:nvSpPr>
        <dsp:cNvPr id="0" name=""/>
        <dsp:cNvSpPr/>
      </dsp:nvSpPr>
      <dsp:spPr>
        <a:xfrm>
          <a:off x="31939" y="1931209"/>
          <a:ext cx="1879991" cy="140723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3000" r="-43000"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508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CA3EAD-A8B2-4112-9AB2-3930FE68FAE3}">
      <dsp:nvSpPr>
        <dsp:cNvPr id="0" name=""/>
        <dsp:cNvSpPr/>
      </dsp:nvSpPr>
      <dsp:spPr>
        <a:xfrm>
          <a:off x="0" y="3622886"/>
          <a:ext cx="8072581" cy="1646766"/>
        </a:xfrm>
        <a:prstGeom prst="roundRect">
          <a:avLst>
            <a:gd name="adj" fmla="val 10000"/>
          </a:avLst>
        </a:prstGeom>
        <a:gradFill flip="none" rotWithShape="1">
          <a:gsLst>
            <a:gs pos="0">
              <a:schemeClr val="accent1">
                <a:lumMod val="67000"/>
              </a:schemeClr>
            </a:gs>
            <a:gs pos="48000">
              <a:schemeClr val="accent1">
                <a:lumMod val="97000"/>
                <a:lumOff val="3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162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>
              <a:solidFill>
                <a:schemeClr val="tx1"/>
              </a:solidFill>
            </a:rPr>
            <a:t>Entreprises du secteur privé 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300" kern="1200" dirty="0" smtClean="0">
              <a:solidFill>
                <a:schemeClr val="tx1"/>
              </a:solidFill>
            </a:rPr>
            <a:t> Salariés en mutation-transition-reconversion professionnelle</a:t>
          </a:r>
        </a:p>
        <a:p>
          <a:pPr lvl="0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300" kern="1200" dirty="0">
            <a:solidFill>
              <a:schemeClr val="tx1"/>
            </a:solidFill>
          </a:endParaRPr>
        </a:p>
      </dsp:txBody>
      <dsp:txXfrm>
        <a:off x="1779192" y="3622886"/>
        <a:ext cx="6293388" cy="1646766"/>
      </dsp:txXfrm>
    </dsp:sp>
    <dsp:sp modelId="{83DE5E75-42FB-4039-AFBF-3338BB9D721D}">
      <dsp:nvSpPr>
        <dsp:cNvPr id="0" name=""/>
        <dsp:cNvSpPr/>
      </dsp:nvSpPr>
      <dsp:spPr>
        <a:xfrm>
          <a:off x="78122" y="3787714"/>
          <a:ext cx="1787624" cy="131711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softEdge rad="8890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B98EC2-913E-4BC8-B5CA-71E0365CF0EC}">
      <dsp:nvSpPr>
        <dsp:cNvPr id="0" name=""/>
        <dsp:cNvSpPr/>
      </dsp:nvSpPr>
      <dsp:spPr>
        <a:xfrm rot="5400000">
          <a:off x="-421635" y="1509548"/>
          <a:ext cx="2355817" cy="284495"/>
        </a:xfrm>
        <a:prstGeom prst="rect">
          <a:avLst/>
        </a:prstGeom>
        <a:solidFill>
          <a:schemeClr val="tx1">
            <a:lumMod val="75000"/>
            <a:lumOff val="2500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4E67C03-BF1B-4C30-B714-DBF0D98C4888}">
      <dsp:nvSpPr>
        <dsp:cNvPr id="0" name=""/>
        <dsp:cNvSpPr/>
      </dsp:nvSpPr>
      <dsp:spPr>
        <a:xfrm>
          <a:off x="116573" y="557"/>
          <a:ext cx="3161058" cy="1896635"/>
        </a:xfrm>
        <a:prstGeom prst="roundRect">
          <a:avLst>
            <a:gd name="adj" fmla="val 10000"/>
          </a:avLst>
        </a:prstGeom>
        <a:solidFill>
          <a:schemeClr val="tx1">
            <a:lumMod val="90000"/>
            <a:lumOff val="1000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solidFill>
                <a:schemeClr val="bg2">
                  <a:lumMod val="50000"/>
                </a:schemeClr>
              </a:solidFill>
            </a:rPr>
            <a:t>Révéler les potentiels </a:t>
          </a:r>
          <a:r>
            <a:rPr lang="fr-FR" sz="1900" b="1" kern="1200" dirty="0" smtClean="0">
              <a:solidFill>
                <a:schemeClr val="bg2">
                  <a:lumMod val="50000"/>
                </a:schemeClr>
              </a:solidFill>
            </a:rPr>
            <a:t>individuels </a:t>
          </a:r>
          <a:r>
            <a:rPr lang="fr-FR" sz="1900" kern="1200" dirty="0" smtClean="0"/>
            <a:t> pour gagner en efficacité, aisance et </a:t>
          </a:r>
          <a:r>
            <a:rPr lang="fr-FR" sz="1900" kern="1200" dirty="0" smtClean="0"/>
            <a:t>confiance</a:t>
          </a:r>
          <a:endParaRPr lang="fr-FR" sz="1900" kern="1200" baseline="0" dirty="0">
            <a:solidFill>
              <a:schemeClr val="bg1"/>
            </a:solidFill>
          </a:endParaRPr>
        </a:p>
      </dsp:txBody>
      <dsp:txXfrm>
        <a:off x="172124" y="56108"/>
        <a:ext cx="3049956" cy="1785533"/>
      </dsp:txXfrm>
    </dsp:sp>
    <dsp:sp modelId="{57F79947-9132-4D70-B5BF-F6FCFAE6C0E8}">
      <dsp:nvSpPr>
        <dsp:cNvPr id="0" name=""/>
        <dsp:cNvSpPr/>
      </dsp:nvSpPr>
      <dsp:spPr>
        <a:xfrm>
          <a:off x="920187" y="4126297"/>
          <a:ext cx="4189231" cy="284495"/>
        </a:xfrm>
        <a:prstGeom prst="rect">
          <a:avLst/>
        </a:prstGeom>
        <a:solidFill>
          <a:schemeClr val="accent2">
            <a:hueOff val="-441348"/>
            <a:satOff val="2109"/>
            <a:lumOff val="2941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09A1CA4-B99D-4EE4-B0C9-1817A1219087}">
      <dsp:nvSpPr>
        <dsp:cNvPr id="0" name=""/>
        <dsp:cNvSpPr/>
      </dsp:nvSpPr>
      <dsp:spPr>
        <a:xfrm>
          <a:off x="116573" y="2371351"/>
          <a:ext cx="3161058" cy="1896635"/>
        </a:xfrm>
        <a:prstGeom prst="roundRect">
          <a:avLst>
            <a:gd name="adj" fmla="val 10000"/>
          </a:avLst>
        </a:prstGeom>
        <a:solidFill>
          <a:schemeClr val="tx1"/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b="1" kern="1200" dirty="0" smtClean="0">
              <a:solidFill>
                <a:schemeClr val="bg2">
                  <a:lumMod val="50000"/>
                </a:schemeClr>
              </a:solidFill>
            </a:rPr>
            <a:t>Professionnaliser les créateurs et repreneurs d’entreprises </a:t>
          </a:r>
          <a:r>
            <a:rPr lang="fr-FR" sz="1900" kern="1200" dirty="0" smtClean="0"/>
            <a:t>en renforçant leur leadership et posture d’employeurs.</a:t>
          </a:r>
          <a:endParaRPr lang="fr-FR" sz="1900" kern="1200" dirty="0"/>
        </a:p>
      </dsp:txBody>
      <dsp:txXfrm>
        <a:off x="172124" y="2426902"/>
        <a:ext cx="3049956" cy="1785533"/>
      </dsp:txXfrm>
    </dsp:sp>
    <dsp:sp modelId="{3404B946-624D-4A62-B551-33457E43A49D}">
      <dsp:nvSpPr>
        <dsp:cNvPr id="0" name=""/>
        <dsp:cNvSpPr/>
      </dsp:nvSpPr>
      <dsp:spPr>
        <a:xfrm rot="16200000">
          <a:off x="3782572" y="1509548"/>
          <a:ext cx="2355817" cy="284495"/>
        </a:xfrm>
        <a:prstGeom prst="rect">
          <a:avLst/>
        </a:prstGeom>
        <a:solidFill>
          <a:schemeClr val="tx1">
            <a:lumMod val="75000"/>
            <a:lumOff val="2500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AB6DBD6-E64A-4D68-B858-94045982D46B}">
      <dsp:nvSpPr>
        <dsp:cNvPr id="0" name=""/>
        <dsp:cNvSpPr/>
      </dsp:nvSpPr>
      <dsp:spPr>
        <a:xfrm>
          <a:off x="4320781" y="2371351"/>
          <a:ext cx="3161058" cy="1896635"/>
        </a:xfrm>
        <a:prstGeom prst="roundRect">
          <a:avLst>
            <a:gd name="adj" fmla="val 10000"/>
          </a:avLst>
        </a:prstGeom>
        <a:solidFill>
          <a:schemeClr val="tx1">
            <a:lumMod val="90000"/>
            <a:lumOff val="1000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b="1" kern="1200" baseline="0" dirty="0" smtClean="0">
              <a:solidFill>
                <a:schemeClr val="bg2">
                  <a:lumMod val="50000"/>
                </a:schemeClr>
              </a:solidFill>
            </a:rPr>
            <a:t>Accompagner les acteurs de la formation </a:t>
          </a:r>
          <a:r>
            <a:rPr lang="fr-FR" sz="1900" b="1" kern="1200" baseline="0" dirty="0" smtClean="0">
              <a:solidFill>
                <a:schemeClr val="bg2">
                  <a:lumMod val="50000"/>
                </a:schemeClr>
              </a:solidFill>
            </a:rPr>
            <a:t>/insertion professionnelle  </a:t>
          </a:r>
          <a:r>
            <a:rPr lang="fr-FR" sz="1900" b="1" kern="1200" baseline="0" dirty="0" smtClean="0">
              <a:solidFill>
                <a:schemeClr val="bg1"/>
              </a:solidFill>
            </a:rPr>
            <a:t>à développer l’employabilité de leurs publics </a:t>
          </a:r>
          <a:endParaRPr lang="fr-FR" sz="1900" b="1" kern="1200" baseline="0" dirty="0">
            <a:solidFill>
              <a:schemeClr val="bg1"/>
            </a:solidFill>
          </a:endParaRPr>
        </a:p>
      </dsp:txBody>
      <dsp:txXfrm>
        <a:off x="4376332" y="2426902"/>
        <a:ext cx="3049956" cy="1785533"/>
      </dsp:txXfrm>
    </dsp:sp>
    <dsp:sp modelId="{801EF16A-46D9-4B0F-837C-F1C5C426CF5C}">
      <dsp:nvSpPr>
        <dsp:cNvPr id="0" name=""/>
        <dsp:cNvSpPr/>
      </dsp:nvSpPr>
      <dsp:spPr>
        <a:xfrm>
          <a:off x="4320781" y="557"/>
          <a:ext cx="3161058" cy="1896635"/>
        </a:xfrm>
        <a:prstGeom prst="roundRect">
          <a:avLst>
            <a:gd name="adj" fmla="val 10000"/>
          </a:avLst>
        </a:prstGeom>
        <a:solidFill>
          <a:schemeClr val="tx1">
            <a:lumMod val="90000"/>
            <a:lumOff val="1000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b="1" kern="1200" dirty="0" smtClean="0">
              <a:solidFill>
                <a:schemeClr val="bg2">
                  <a:lumMod val="50000"/>
                </a:schemeClr>
              </a:solidFill>
            </a:rPr>
            <a:t>Stimuler la créativité des managers et des équipes </a:t>
          </a:r>
          <a:r>
            <a:rPr lang="fr-FR" sz="1900" kern="1200" dirty="0" smtClean="0"/>
            <a:t>pour relever les défis posés par les transformations organisationnelles</a:t>
          </a:r>
          <a:endParaRPr lang="fr-FR" sz="1900" kern="1200" baseline="0" dirty="0">
            <a:solidFill>
              <a:schemeClr val="bg1"/>
            </a:solidFill>
          </a:endParaRPr>
        </a:p>
      </dsp:txBody>
      <dsp:txXfrm>
        <a:off x="4376332" y="56108"/>
        <a:ext cx="3049956" cy="17855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D2C1E6C5-BF58-4EF5-AA63-5016A5F8DB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DCF0D7C-592D-4984-B766-0AC89822C0E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348FE-5944-4348-8457-73642B17D856}" type="datetimeFigureOut">
              <a:rPr lang="fr-FR" smtClean="0"/>
              <a:t>28/06/2022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F15A83C-DB77-4C65-A52E-164772577C5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4E7C1C0-991B-46FA-8C3E-85C4873DB6D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4972B7-9F51-469B-815F-FE23EBB728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06980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noProof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A31E9-3A57-48EC-A207-F2F763178D62}" type="datetimeFigureOut">
              <a:rPr lang="fr-FR" noProof="0" smtClean="0"/>
              <a:t>28/06/2022</a:t>
            </a:fld>
            <a:endParaRPr lang="fr-FR" noProof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noProof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/>
              <a:t>Modifiez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6D07F8-0572-40B0-BBA9-29A635BC2959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1112587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D07F8-0572-40B0-BBA9-29A635BC2959}" type="slidenum">
              <a:rPr lang="fr-FR" noProof="0" smtClean="0"/>
              <a:t>1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077027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6D07F8-0572-40B0-BBA9-29A635BC2959}" type="slidenum">
              <a:rPr lang="fr-FR" noProof="0" smtClean="0"/>
              <a:t>7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502855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67444604-561E-48AD-BA3D-5747D30B9A84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4747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rtlCol="0"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pPr rtl="0"/>
            <a:r>
              <a:rPr lang="fr-FR" noProof="0" smtClean="0"/>
              <a:t>Modifiez le style du titre</a:t>
            </a:r>
            <a:endParaRPr lang="fr-FR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fr-FR" noProof="0" smtClean="0"/>
              <a:t>Modifier le style des sous-titres du masque</a:t>
            </a:r>
            <a:endParaRPr lang="fr-FR" noProof="0"/>
          </a:p>
        </p:txBody>
      </p:sp>
      <p:sp>
        <p:nvSpPr>
          <p:cNvPr id="4" name="Espace réservé à la dat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F2C9797-3FE2-4A08-8920-E34C635758CF}" type="datetime1">
              <a:rPr lang="fr-FR" noProof="0" smtClean="0"/>
              <a:t>28/06/2022</a:t>
            </a:fld>
            <a:endParaRPr lang="fr-FR" noProof="0"/>
          </a:p>
        </p:txBody>
      </p:sp>
      <p:sp>
        <p:nvSpPr>
          <p:cNvPr id="5" name="Espace réservé au pied de pag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354660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 smtClean="0"/>
              <a:t>Modifiez le style du titre</a:t>
            </a:r>
            <a:endParaRPr lang="fr-FR" noProof="0"/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 anchor="t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7" name="Espace réservé à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56747CE-94B3-4B8E-8475-4D8D9D69616C}" type="datetime1">
              <a:rPr lang="fr-FR" noProof="0" smtClean="0"/>
              <a:t>28/06/2022</a:t>
            </a:fld>
            <a:endParaRPr lang="fr-FR" noProof="0"/>
          </a:p>
        </p:txBody>
      </p:sp>
      <p:sp>
        <p:nvSpPr>
          <p:cNvPr id="8" name="Espace réservé au pied de page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9439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 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 rtlCol="0"/>
          <a:lstStyle/>
          <a:p>
            <a:pPr rtl="0"/>
            <a:r>
              <a:rPr lang="fr-FR" noProof="0" smtClean="0"/>
              <a:t>Modifiez le style du titre</a:t>
            </a:r>
            <a:endParaRPr lang="fr-FR" noProof="0"/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 hasCustomPrompt="1"/>
          </p:nvPr>
        </p:nvSpPr>
        <p:spPr>
          <a:xfrm>
            <a:off x="3867912" y="868680"/>
            <a:ext cx="7315200" cy="5120640"/>
          </a:xfrm>
        </p:spPr>
        <p:txBody>
          <a:bodyPr vert="eaVert" rtlCol="0" anchor="t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7" name="Espace réservé à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A11097F-8183-4CF2-BF46-0C874638E66D}" type="datetime1">
              <a:rPr lang="fr-FR" noProof="0" smtClean="0"/>
              <a:t>28/06/2022</a:t>
            </a:fld>
            <a:endParaRPr lang="fr-FR" noProof="0"/>
          </a:p>
        </p:txBody>
      </p:sp>
      <p:sp>
        <p:nvSpPr>
          <p:cNvPr id="8" name="Espace réservé au pied de page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41971925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bg>
      <p:bgPr>
        <a:gradFill>
          <a:gsLst>
            <a:gs pos="0">
              <a:schemeClr val="bg1">
                <a:lumMod val="95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Hexagone 21">
            <a:extLst>
              <a:ext uri="{FF2B5EF4-FFF2-40B4-BE49-F238E27FC236}">
                <a16:creationId xmlns:a16="http://schemas.microsoft.com/office/drawing/2014/main" id="{E782D618-E31A-46E2-B2EF-17C9DAB0E97E}"/>
              </a:ext>
            </a:extLst>
          </p:cNvPr>
          <p:cNvSpPr/>
          <p:nvPr userDrawn="1"/>
        </p:nvSpPr>
        <p:spPr>
          <a:xfrm rot="5400000">
            <a:off x="1120394" y="2982020"/>
            <a:ext cx="1554480" cy="1371600"/>
          </a:xfrm>
          <a:prstGeom prst="hexagon">
            <a:avLst>
              <a:gd name="adj" fmla="val 29673"/>
              <a:gd name="vf" fmla="val 11547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schemeClr val="bg1">
                <a:lumMod val="50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3" name="Hexagone 22">
            <a:extLst>
              <a:ext uri="{FF2B5EF4-FFF2-40B4-BE49-F238E27FC236}">
                <a16:creationId xmlns:a16="http://schemas.microsoft.com/office/drawing/2014/main" id="{531259DD-64CB-4DA1-AD6D-175D1BC0C080}"/>
              </a:ext>
            </a:extLst>
          </p:cNvPr>
          <p:cNvSpPr/>
          <p:nvPr userDrawn="1"/>
        </p:nvSpPr>
        <p:spPr>
          <a:xfrm rot="5400000">
            <a:off x="3188555" y="2821679"/>
            <a:ext cx="1554480" cy="1371600"/>
          </a:xfrm>
          <a:prstGeom prst="hexagon">
            <a:avLst>
              <a:gd name="adj" fmla="val 29673"/>
              <a:gd name="vf" fmla="val 11547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schemeClr val="bg1">
                <a:lumMod val="50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4" name="Hexagone 23">
            <a:extLst>
              <a:ext uri="{FF2B5EF4-FFF2-40B4-BE49-F238E27FC236}">
                <a16:creationId xmlns:a16="http://schemas.microsoft.com/office/drawing/2014/main" id="{949D4368-1CD6-4BEA-A610-DE42970EA0EA}"/>
              </a:ext>
            </a:extLst>
          </p:cNvPr>
          <p:cNvSpPr/>
          <p:nvPr userDrawn="1"/>
        </p:nvSpPr>
        <p:spPr>
          <a:xfrm rot="5400000">
            <a:off x="5242057" y="2982020"/>
            <a:ext cx="1554480" cy="1371600"/>
          </a:xfrm>
          <a:prstGeom prst="hexagon">
            <a:avLst>
              <a:gd name="adj" fmla="val 29673"/>
              <a:gd name="vf" fmla="val 11547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schemeClr val="bg1">
                <a:lumMod val="50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5" name="Hexagone 24">
            <a:extLst>
              <a:ext uri="{FF2B5EF4-FFF2-40B4-BE49-F238E27FC236}">
                <a16:creationId xmlns:a16="http://schemas.microsoft.com/office/drawing/2014/main" id="{ACAABC50-D387-484A-AA0F-EB04645F2116}"/>
              </a:ext>
            </a:extLst>
          </p:cNvPr>
          <p:cNvSpPr/>
          <p:nvPr userDrawn="1"/>
        </p:nvSpPr>
        <p:spPr>
          <a:xfrm rot="5400000">
            <a:off x="7324562" y="2821679"/>
            <a:ext cx="1554480" cy="1371600"/>
          </a:xfrm>
          <a:prstGeom prst="hexagon">
            <a:avLst>
              <a:gd name="adj" fmla="val 29673"/>
              <a:gd name="vf" fmla="val 11547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schemeClr val="bg1">
                <a:lumMod val="50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6" name="Hexagone 25">
            <a:extLst>
              <a:ext uri="{FF2B5EF4-FFF2-40B4-BE49-F238E27FC236}">
                <a16:creationId xmlns:a16="http://schemas.microsoft.com/office/drawing/2014/main" id="{A9C2DD4D-CD5E-405E-A1A0-E8D0CD03D43F}"/>
              </a:ext>
            </a:extLst>
          </p:cNvPr>
          <p:cNvSpPr/>
          <p:nvPr userDrawn="1"/>
        </p:nvSpPr>
        <p:spPr>
          <a:xfrm rot="5400000">
            <a:off x="9378064" y="2982020"/>
            <a:ext cx="1554480" cy="1371600"/>
          </a:xfrm>
          <a:prstGeom prst="hexagon">
            <a:avLst>
              <a:gd name="adj" fmla="val 29673"/>
              <a:gd name="vf" fmla="val 11547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schemeClr val="bg1">
                <a:lumMod val="50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>
              <a:latin typeface="Arial" panose="020B0604020202020204" pitchFamily="34" charset="0"/>
            </a:endParaRP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58F9F8B1-6BAC-4AD8-A471-D0C2B6FC88EB}"/>
              </a:ext>
            </a:extLst>
          </p:cNvPr>
          <p:cNvGrpSpPr/>
          <p:nvPr userDrawn="1"/>
        </p:nvGrpSpPr>
        <p:grpSpPr>
          <a:xfrm>
            <a:off x="883715" y="2433382"/>
            <a:ext cx="10284482" cy="2311399"/>
            <a:chOff x="764773" y="2273300"/>
            <a:chExt cx="10284482" cy="2311399"/>
          </a:xfrm>
        </p:grpSpPr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98B00A50-8F71-4989-BC6C-70721A8EDF4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64773" y="2821940"/>
              <a:ext cx="1" cy="1357623"/>
            </a:xfrm>
            <a:prstGeom prst="line">
              <a:avLst/>
            </a:prstGeom>
            <a:ln w="101600" cap="rnd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07D9CB32-4FF6-46E7-AD10-4891F90C114B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764773" y="2273300"/>
              <a:ext cx="1023052" cy="548640"/>
            </a:xfrm>
            <a:prstGeom prst="line">
              <a:avLst/>
            </a:prstGeom>
            <a:ln w="101600" cap="rnd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CD4C385E-0386-47EB-A5CD-8B5E6A7F9F1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787825" y="2273300"/>
              <a:ext cx="1023052" cy="548640"/>
            </a:xfrm>
            <a:prstGeom prst="line">
              <a:avLst/>
            </a:prstGeom>
            <a:ln w="1016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" name="Groupe 50">
              <a:extLst>
                <a:ext uri="{FF2B5EF4-FFF2-40B4-BE49-F238E27FC236}">
                  <a16:creationId xmlns:a16="http://schemas.microsoft.com/office/drawing/2014/main" id="{CA247777-17E8-47B0-9C02-A34C1E5702AD}"/>
                </a:ext>
              </a:extLst>
            </p:cNvPr>
            <p:cNvGrpSpPr/>
            <p:nvPr userDrawn="1"/>
          </p:nvGrpSpPr>
          <p:grpSpPr>
            <a:xfrm rot="10800000">
              <a:off x="2809142" y="2821940"/>
              <a:ext cx="2068161" cy="1762759"/>
              <a:chOff x="548642" y="2133600"/>
              <a:chExt cx="2068161" cy="1762759"/>
            </a:xfrm>
          </p:grpSpPr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ECB83C0A-AF62-4845-9EB4-5D06A0CF437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H="1">
                <a:off x="548642" y="2133600"/>
                <a:ext cx="1023052" cy="548640"/>
              </a:xfrm>
              <a:prstGeom prst="line">
                <a:avLst/>
              </a:prstGeom>
              <a:ln w="1016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3" name="Groupe 52">
                <a:extLst>
                  <a:ext uri="{FF2B5EF4-FFF2-40B4-BE49-F238E27FC236}">
                    <a16:creationId xmlns:a16="http://schemas.microsoft.com/office/drawing/2014/main" id="{32048AA9-3DFF-4A3E-8093-E7F3FB7D19E3}"/>
                  </a:ext>
                </a:extLst>
              </p:cNvPr>
              <p:cNvGrpSpPr/>
              <p:nvPr userDrawn="1"/>
            </p:nvGrpSpPr>
            <p:grpSpPr>
              <a:xfrm flipH="1">
                <a:off x="1571694" y="2133600"/>
                <a:ext cx="1045109" cy="1762759"/>
                <a:chOff x="394504" y="2235200"/>
                <a:chExt cx="1045109" cy="1762759"/>
              </a:xfrm>
            </p:grpSpPr>
            <p:cxnSp>
              <p:nvCxnSpPr>
                <p:cNvPr id="54" name="Connecteur droit 53">
                  <a:extLst>
                    <a:ext uri="{FF2B5EF4-FFF2-40B4-BE49-F238E27FC236}">
                      <a16:creationId xmlns:a16="http://schemas.microsoft.com/office/drawing/2014/main" id="{7392E648-DDB8-4745-B06E-3D83FB0F1F5C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rot="10800000" flipV="1">
                  <a:off x="394504" y="2823211"/>
                  <a:ext cx="22057" cy="1174748"/>
                </a:xfrm>
                <a:prstGeom prst="line">
                  <a:avLst/>
                </a:prstGeom>
                <a:ln w="1016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Connecteur droit 54">
                  <a:extLst>
                    <a:ext uri="{FF2B5EF4-FFF2-40B4-BE49-F238E27FC236}">
                      <a16:creationId xmlns:a16="http://schemas.microsoft.com/office/drawing/2014/main" id="{1478A9A5-3601-4DBF-99BF-C2F33B3CE6A5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16561" y="2235200"/>
                  <a:ext cx="1023052" cy="548640"/>
                </a:xfrm>
                <a:prstGeom prst="line">
                  <a:avLst/>
                </a:prstGeom>
                <a:ln w="1016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9" name="Groupe 58">
              <a:extLst>
                <a:ext uri="{FF2B5EF4-FFF2-40B4-BE49-F238E27FC236}">
                  <a16:creationId xmlns:a16="http://schemas.microsoft.com/office/drawing/2014/main" id="{A0C33B8E-B78E-4624-BE44-B396658EC6B5}"/>
                </a:ext>
              </a:extLst>
            </p:cNvPr>
            <p:cNvGrpSpPr/>
            <p:nvPr userDrawn="1"/>
          </p:nvGrpSpPr>
          <p:grpSpPr>
            <a:xfrm>
              <a:off x="4877303" y="2273300"/>
              <a:ext cx="4114800" cy="2311399"/>
              <a:chOff x="546372" y="2133600"/>
              <a:chExt cx="4114800" cy="2311399"/>
            </a:xfrm>
          </p:grpSpPr>
          <p:grpSp>
            <p:nvGrpSpPr>
              <p:cNvPr id="60" name="Groupe 59">
                <a:extLst>
                  <a:ext uri="{FF2B5EF4-FFF2-40B4-BE49-F238E27FC236}">
                    <a16:creationId xmlns:a16="http://schemas.microsoft.com/office/drawing/2014/main" id="{36948F02-2A58-4B70-878D-138873EF5487}"/>
                  </a:ext>
                </a:extLst>
              </p:cNvPr>
              <p:cNvGrpSpPr/>
              <p:nvPr userDrawn="1"/>
            </p:nvGrpSpPr>
            <p:grpSpPr>
              <a:xfrm>
                <a:off x="546372" y="2133600"/>
                <a:ext cx="2048374" cy="1755137"/>
                <a:chOff x="546372" y="2133600"/>
                <a:chExt cx="2048374" cy="1755137"/>
              </a:xfrm>
            </p:grpSpPr>
            <p:grpSp>
              <p:nvGrpSpPr>
                <p:cNvPr id="68" name="Groupe 67">
                  <a:extLst>
                    <a:ext uri="{FF2B5EF4-FFF2-40B4-BE49-F238E27FC236}">
                      <a16:creationId xmlns:a16="http://schemas.microsoft.com/office/drawing/2014/main" id="{2374C11E-A36A-4A02-91FB-1E2A147716EF}"/>
                    </a:ext>
                  </a:extLst>
                </p:cNvPr>
                <p:cNvGrpSpPr/>
                <p:nvPr userDrawn="1"/>
              </p:nvGrpSpPr>
              <p:grpSpPr>
                <a:xfrm>
                  <a:off x="546372" y="2133600"/>
                  <a:ext cx="1025322" cy="1755137"/>
                  <a:chOff x="414292" y="2235200"/>
                  <a:chExt cx="1025322" cy="1755137"/>
                </a:xfrm>
              </p:grpSpPr>
              <p:cxnSp>
                <p:nvCxnSpPr>
                  <p:cNvPr id="72" name="Connecteur droit 71">
                    <a:extLst>
                      <a:ext uri="{FF2B5EF4-FFF2-40B4-BE49-F238E27FC236}">
                        <a16:creationId xmlns:a16="http://schemas.microsoft.com/office/drawing/2014/main" id="{A7659665-8409-4C94-81A8-ED44F07985C3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414292" y="2783840"/>
                    <a:ext cx="2268" cy="1206497"/>
                  </a:xfrm>
                  <a:prstGeom prst="line">
                    <a:avLst/>
                  </a:prstGeom>
                  <a:ln w="1016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Connecteur droit 72">
                    <a:extLst>
                      <a:ext uri="{FF2B5EF4-FFF2-40B4-BE49-F238E27FC236}">
                        <a16:creationId xmlns:a16="http://schemas.microsoft.com/office/drawing/2014/main" id="{8CC43616-6493-4804-BA75-1DAA7A1D8B18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flipH="1">
                    <a:off x="416562" y="2235200"/>
                    <a:ext cx="1023052" cy="548640"/>
                  </a:xfrm>
                  <a:prstGeom prst="line">
                    <a:avLst/>
                  </a:prstGeom>
                  <a:ln w="1016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71" name="Connecteur droit 70">
                  <a:extLst>
                    <a:ext uri="{FF2B5EF4-FFF2-40B4-BE49-F238E27FC236}">
                      <a16:creationId xmlns:a16="http://schemas.microsoft.com/office/drawing/2014/main" id="{995EA5E0-F8C9-46F5-9994-0DBB5532E9C8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1571694" y="2133600"/>
                  <a:ext cx="1023052" cy="548640"/>
                </a:xfrm>
                <a:prstGeom prst="line">
                  <a:avLst/>
                </a:prstGeom>
                <a:ln w="1016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" name="Groupe 60">
                <a:extLst>
                  <a:ext uri="{FF2B5EF4-FFF2-40B4-BE49-F238E27FC236}">
                    <a16:creationId xmlns:a16="http://schemas.microsoft.com/office/drawing/2014/main" id="{07CCC38F-9AFC-4443-AF2B-8B972EE312B9}"/>
                  </a:ext>
                </a:extLst>
              </p:cNvPr>
              <p:cNvGrpSpPr/>
              <p:nvPr userDrawn="1"/>
            </p:nvGrpSpPr>
            <p:grpSpPr>
              <a:xfrm rot="10800000">
                <a:off x="2590206" y="2722878"/>
                <a:ext cx="2070966" cy="1722121"/>
                <a:chOff x="548642" y="2133600"/>
                <a:chExt cx="2070966" cy="1722121"/>
              </a:xfrm>
            </p:grpSpPr>
            <p:cxnSp>
              <p:nvCxnSpPr>
                <p:cNvPr id="67" name="Connecteur droit 66">
                  <a:extLst>
                    <a:ext uri="{FF2B5EF4-FFF2-40B4-BE49-F238E27FC236}">
                      <a16:creationId xmlns:a16="http://schemas.microsoft.com/office/drawing/2014/main" id="{85D60560-17BE-42C4-956A-FD0CCF2B311F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548642" y="2133600"/>
                  <a:ext cx="1023052" cy="548640"/>
                </a:xfrm>
                <a:prstGeom prst="line">
                  <a:avLst/>
                </a:prstGeom>
                <a:ln w="1016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3" name="Groupe 62">
                  <a:extLst>
                    <a:ext uri="{FF2B5EF4-FFF2-40B4-BE49-F238E27FC236}">
                      <a16:creationId xmlns:a16="http://schemas.microsoft.com/office/drawing/2014/main" id="{314ADB2B-6BAC-4187-9AD6-234699323C6F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1571694" y="2133600"/>
                  <a:ext cx="1047914" cy="1722121"/>
                  <a:chOff x="391699" y="2235200"/>
                  <a:chExt cx="1047914" cy="1722121"/>
                </a:xfrm>
              </p:grpSpPr>
              <p:cxnSp>
                <p:nvCxnSpPr>
                  <p:cNvPr id="64" name="Connecteur droit 63">
                    <a:extLst>
                      <a:ext uri="{FF2B5EF4-FFF2-40B4-BE49-F238E27FC236}">
                        <a16:creationId xmlns:a16="http://schemas.microsoft.com/office/drawing/2014/main" id="{3AA32475-F311-40BF-84DB-2FBFF05A09E9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V="1">
                    <a:off x="391699" y="2791460"/>
                    <a:ext cx="29076" cy="1165861"/>
                  </a:xfrm>
                  <a:prstGeom prst="line">
                    <a:avLst/>
                  </a:prstGeom>
                  <a:ln w="1016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Connecteur droit 64">
                    <a:extLst>
                      <a:ext uri="{FF2B5EF4-FFF2-40B4-BE49-F238E27FC236}">
                        <a16:creationId xmlns:a16="http://schemas.microsoft.com/office/drawing/2014/main" id="{8076BDAC-837A-46AB-939A-33B4CAC4432D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flipH="1">
                    <a:off x="416561" y="2235200"/>
                    <a:ext cx="1023052" cy="548640"/>
                  </a:xfrm>
                  <a:prstGeom prst="line">
                    <a:avLst/>
                  </a:prstGeom>
                  <a:ln w="1016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41" name="Groupe 40">
              <a:extLst>
                <a:ext uri="{FF2B5EF4-FFF2-40B4-BE49-F238E27FC236}">
                  <a16:creationId xmlns:a16="http://schemas.microsoft.com/office/drawing/2014/main" id="{61A353AA-3B37-493F-A75A-FBE55A7FEAC3}"/>
                </a:ext>
              </a:extLst>
            </p:cNvPr>
            <p:cNvGrpSpPr/>
            <p:nvPr userDrawn="1"/>
          </p:nvGrpSpPr>
          <p:grpSpPr>
            <a:xfrm>
              <a:off x="8992103" y="2273300"/>
              <a:ext cx="2057152" cy="1851337"/>
              <a:chOff x="547757" y="2133600"/>
              <a:chExt cx="2057152" cy="1851337"/>
            </a:xfrm>
          </p:grpSpPr>
          <p:grpSp>
            <p:nvGrpSpPr>
              <p:cNvPr id="76" name="Groupe 75">
                <a:extLst>
                  <a:ext uri="{FF2B5EF4-FFF2-40B4-BE49-F238E27FC236}">
                    <a16:creationId xmlns:a16="http://schemas.microsoft.com/office/drawing/2014/main" id="{E7AC040A-1737-484C-8CEA-2ADF0DBFE9FB}"/>
                  </a:ext>
                </a:extLst>
              </p:cNvPr>
              <p:cNvGrpSpPr/>
              <p:nvPr userDrawn="1"/>
            </p:nvGrpSpPr>
            <p:grpSpPr>
              <a:xfrm>
                <a:off x="547757" y="2133600"/>
                <a:ext cx="1023937" cy="1762759"/>
                <a:chOff x="415677" y="2235200"/>
                <a:chExt cx="1023937" cy="1762759"/>
              </a:xfrm>
            </p:grpSpPr>
            <p:cxnSp>
              <p:nvCxnSpPr>
                <p:cNvPr id="80" name="Connecteur droit 79">
                  <a:extLst>
                    <a:ext uri="{FF2B5EF4-FFF2-40B4-BE49-F238E27FC236}">
                      <a16:creationId xmlns:a16="http://schemas.microsoft.com/office/drawing/2014/main" id="{9CD9887E-CE43-4192-9065-D2A75389118E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>
                  <a:off x="415677" y="2783840"/>
                  <a:ext cx="1" cy="1214119"/>
                </a:xfrm>
                <a:prstGeom prst="line">
                  <a:avLst/>
                </a:prstGeom>
                <a:ln w="1016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Connecteur droit 80">
                  <a:extLst>
                    <a:ext uri="{FF2B5EF4-FFF2-40B4-BE49-F238E27FC236}">
                      <a16:creationId xmlns:a16="http://schemas.microsoft.com/office/drawing/2014/main" id="{3D14A159-829D-4CE4-9A8E-E2C0CBD3F3F7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16562" y="2235200"/>
                  <a:ext cx="1023052" cy="548640"/>
                </a:xfrm>
                <a:prstGeom prst="line">
                  <a:avLst/>
                </a:prstGeom>
                <a:ln w="1016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7" name="Groupe 76">
                <a:extLst>
                  <a:ext uri="{FF2B5EF4-FFF2-40B4-BE49-F238E27FC236}">
                    <a16:creationId xmlns:a16="http://schemas.microsoft.com/office/drawing/2014/main" id="{31D099CA-B8FD-4314-AEDD-819F910D5BDB}"/>
                  </a:ext>
                </a:extLst>
              </p:cNvPr>
              <p:cNvGrpSpPr/>
              <p:nvPr userDrawn="1"/>
            </p:nvGrpSpPr>
            <p:grpSpPr>
              <a:xfrm flipH="1">
                <a:off x="1571694" y="2133600"/>
                <a:ext cx="1033215" cy="1851337"/>
                <a:chOff x="406398" y="2235200"/>
                <a:chExt cx="1033215" cy="1851337"/>
              </a:xfrm>
            </p:grpSpPr>
            <p:cxnSp>
              <p:nvCxnSpPr>
                <p:cNvPr id="78" name="Connecteur droit 77">
                  <a:extLst>
                    <a:ext uri="{FF2B5EF4-FFF2-40B4-BE49-F238E27FC236}">
                      <a16:creationId xmlns:a16="http://schemas.microsoft.com/office/drawing/2014/main" id="{C02C6F16-E0CD-428F-BD21-449948C9D678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06398" y="2783840"/>
                  <a:ext cx="10163" cy="1302697"/>
                </a:xfrm>
                <a:prstGeom prst="line">
                  <a:avLst/>
                </a:prstGeom>
                <a:ln w="1016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Connecteur droit 78">
                  <a:extLst>
                    <a:ext uri="{FF2B5EF4-FFF2-40B4-BE49-F238E27FC236}">
                      <a16:creationId xmlns:a16="http://schemas.microsoft.com/office/drawing/2014/main" id="{E6C222D2-654F-4BD1-A0BD-34C233CD23D3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416561" y="2235200"/>
                  <a:ext cx="1023052" cy="548640"/>
                </a:xfrm>
                <a:prstGeom prst="line">
                  <a:avLst/>
                </a:prstGeom>
                <a:ln w="1016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" name="Ovale 2">
            <a:extLst>
              <a:ext uri="{FF2B5EF4-FFF2-40B4-BE49-F238E27FC236}">
                <a16:creationId xmlns:a16="http://schemas.microsoft.com/office/drawing/2014/main" id="{EA93BAA0-B72B-4BFD-BCF9-4608ADE3AC72}"/>
              </a:ext>
            </a:extLst>
          </p:cNvPr>
          <p:cNvSpPr/>
          <p:nvPr userDrawn="1"/>
        </p:nvSpPr>
        <p:spPr>
          <a:xfrm>
            <a:off x="659872" y="4111045"/>
            <a:ext cx="457200" cy="4572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82" name="Ellipse 81">
            <a:extLst>
              <a:ext uri="{FF2B5EF4-FFF2-40B4-BE49-F238E27FC236}">
                <a16:creationId xmlns:a16="http://schemas.microsoft.com/office/drawing/2014/main" id="{07EC39C5-C4D5-4BE2-80A8-355FC3ECC12F}"/>
              </a:ext>
            </a:extLst>
          </p:cNvPr>
          <p:cNvSpPr/>
          <p:nvPr userDrawn="1"/>
        </p:nvSpPr>
        <p:spPr>
          <a:xfrm>
            <a:off x="1677924" y="2268282"/>
            <a:ext cx="457200" cy="4572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83" name="Ellipse 82">
            <a:extLst>
              <a:ext uri="{FF2B5EF4-FFF2-40B4-BE49-F238E27FC236}">
                <a16:creationId xmlns:a16="http://schemas.microsoft.com/office/drawing/2014/main" id="{F5775AD5-ACEB-4CBE-BD90-53D7E05FA5AC}"/>
              </a:ext>
            </a:extLst>
          </p:cNvPr>
          <p:cNvSpPr/>
          <p:nvPr userDrawn="1"/>
        </p:nvSpPr>
        <p:spPr>
          <a:xfrm>
            <a:off x="3746085" y="4525070"/>
            <a:ext cx="457200" cy="4572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84" name="Ovale 83">
            <a:extLst>
              <a:ext uri="{FF2B5EF4-FFF2-40B4-BE49-F238E27FC236}">
                <a16:creationId xmlns:a16="http://schemas.microsoft.com/office/drawing/2014/main" id="{658774E0-9642-4F13-A5E6-09E3CB03DBB5}"/>
              </a:ext>
            </a:extLst>
          </p:cNvPr>
          <p:cNvSpPr/>
          <p:nvPr userDrawn="1"/>
        </p:nvSpPr>
        <p:spPr>
          <a:xfrm>
            <a:off x="5799587" y="2268282"/>
            <a:ext cx="457200" cy="4572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85" name="Ellipse 84">
            <a:extLst>
              <a:ext uri="{FF2B5EF4-FFF2-40B4-BE49-F238E27FC236}">
                <a16:creationId xmlns:a16="http://schemas.microsoft.com/office/drawing/2014/main" id="{D65EF3DD-F676-4685-9875-B94CF9FB2C8D}"/>
              </a:ext>
            </a:extLst>
          </p:cNvPr>
          <p:cNvSpPr/>
          <p:nvPr userDrawn="1"/>
        </p:nvSpPr>
        <p:spPr>
          <a:xfrm>
            <a:off x="7882093" y="4499666"/>
            <a:ext cx="457200" cy="4572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86" name="Ellipse 85">
            <a:extLst>
              <a:ext uri="{FF2B5EF4-FFF2-40B4-BE49-F238E27FC236}">
                <a16:creationId xmlns:a16="http://schemas.microsoft.com/office/drawing/2014/main" id="{160A3CDF-ADAF-4527-8705-2F8E3851CF65}"/>
              </a:ext>
            </a:extLst>
          </p:cNvPr>
          <p:cNvSpPr/>
          <p:nvPr userDrawn="1"/>
        </p:nvSpPr>
        <p:spPr>
          <a:xfrm>
            <a:off x="9935595" y="2246690"/>
            <a:ext cx="457200" cy="4572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87" name="Ovale 86">
            <a:extLst>
              <a:ext uri="{FF2B5EF4-FFF2-40B4-BE49-F238E27FC236}">
                <a16:creationId xmlns:a16="http://schemas.microsoft.com/office/drawing/2014/main" id="{3FD028A3-58B1-44C9-AC6A-A869FC68B50F}"/>
              </a:ext>
            </a:extLst>
          </p:cNvPr>
          <p:cNvSpPr/>
          <p:nvPr userDrawn="1"/>
        </p:nvSpPr>
        <p:spPr>
          <a:xfrm>
            <a:off x="10938323" y="4100876"/>
            <a:ext cx="457200" cy="457200"/>
          </a:xfrm>
          <a:prstGeom prst="ellipse">
            <a:avLst/>
          </a:prstGeom>
          <a:solidFill>
            <a:schemeClr val="bg1"/>
          </a:solidFill>
          <a:ln w="1016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30" name="Titre 29">
            <a:extLst>
              <a:ext uri="{FF2B5EF4-FFF2-40B4-BE49-F238E27FC236}">
                <a16:creationId xmlns:a16="http://schemas.microsoft.com/office/drawing/2014/main" id="{18F0CF87-D85A-411D-8002-1157A047CB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5402" y="207551"/>
            <a:ext cx="10515600" cy="644475"/>
          </a:xfrm>
          <a:prstGeom prst="rect">
            <a:avLst/>
          </a:prstGeom>
        </p:spPr>
        <p:txBody>
          <a:bodyPr rtlCol="0" anchor="ctr">
            <a:normAutofit/>
          </a:bodyPr>
          <a:lstStyle>
            <a:lvl1pPr>
              <a:defRPr sz="3200">
                <a:latin typeface="Arial" panose="020B0604020202020204" pitchFamily="34" charset="0"/>
              </a:defRPr>
            </a:lvl1pPr>
          </a:lstStyle>
          <a:p>
            <a:pPr rtl="0"/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1" name="Zone de texte 30">
            <a:extLst>
              <a:ext uri="{FF2B5EF4-FFF2-40B4-BE49-F238E27FC236}">
                <a16:creationId xmlns:a16="http://schemas.microsoft.com/office/drawing/2014/main" id="{9E8F9015-A4A2-47D3-9665-686A67F0ED81}"/>
              </a:ext>
            </a:extLst>
          </p:cNvPr>
          <p:cNvSpPr txBox="1"/>
          <p:nvPr userDrawn="1"/>
        </p:nvSpPr>
        <p:spPr>
          <a:xfrm>
            <a:off x="1452894" y="1614177"/>
            <a:ext cx="889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FR" sz="3600" b="1">
                <a:solidFill>
                  <a:schemeClr val="accent2"/>
                </a:solidFill>
                <a:latin typeface="Arial" panose="020B0604020202020204" pitchFamily="34" charset="0"/>
              </a:rPr>
              <a:t>01</a:t>
            </a:r>
            <a:endParaRPr lang="fr-FR" b="1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03" name="Zone de texte 102">
            <a:extLst>
              <a:ext uri="{FF2B5EF4-FFF2-40B4-BE49-F238E27FC236}">
                <a16:creationId xmlns:a16="http://schemas.microsoft.com/office/drawing/2014/main" id="{426A1182-EDE9-44E7-BA1C-CCAA1B422C3C}"/>
              </a:ext>
            </a:extLst>
          </p:cNvPr>
          <p:cNvSpPr txBox="1"/>
          <p:nvPr userDrawn="1"/>
        </p:nvSpPr>
        <p:spPr>
          <a:xfrm>
            <a:off x="3516779" y="5001792"/>
            <a:ext cx="889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FR" sz="3600" b="1">
                <a:solidFill>
                  <a:schemeClr val="accent3"/>
                </a:solidFill>
                <a:latin typeface="Arial" panose="020B0604020202020204" pitchFamily="34" charset="0"/>
              </a:rPr>
              <a:t>02</a:t>
            </a:r>
            <a:endParaRPr lang="fr-FR" b="1" dirty="0">
              <a:solidFill>
                <a:schemeClr val="accent3"/>
              </a:solidFill>
              <a:latin typeface="Arial" panose="020B0604020202020204" pitchFamily="34" charset="0"/>
            </a:endParaRPr>
          </a:p>
        </p:txBody>
      </p:sp>
      <p:sp>
        <p:nvSpPr>
          <p:cNvPr id="104" name="Zone de texte 103">
            <a:extLst>
              <a:ext uri="{FF2B5EF4-FFF2-40B4-BE49-F238E27FC236}">
                <a16:creationId xmlns:a16="http://schemas.microsoft.com/office/drawing/2014/main" id="{453D0452-E8F6-4E1D-8D89-47F4DE14020B}"/>
              </a:ext>
            </a:extLst>
          </p:cNvPr>
          <p:cNvSpPr txBox="1"/>
          <p:nvPr userDrawn="1"/>
        </p:nvSpPr>
        <p:spPr>
          <a:xfrm>
            <a:off x="5574557" y="1593858"/>
            <a:ext cx="889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FR" sz="3600" b="1">
                <a:solidFill>
                  <a:schemeClr val="accent4"/>
                </a:solidFill>
                <a:latin typeface="Arial" panose="020B0604020202020204" pitchFamily="34" charset="0"/>
              </a:rPr>
              <a:t>03</a:t>
            </a:r>
            <a:endParaRPr lang="fr-FR" b="1" dirty="0">
              <a:solidFill>
                <a:schemeClr val="accent4"/>
              </a:solidFill>
              <a:latin typeface="Arial" panose="020B0604020202020204" pitchFamily="34" charset="0"/>
            </a:endParaRPr>
          </a:p>
        </p:txBody>
      </p:sp>
      <p:sp>
        <p:nvSpPr>
          <p:cNvPr id="105" name="Zone de texte 104">
            <a:extLst>
              <a:ext uri="{FF2B5EF4-FFF2-40B4-BE49-F238E27FC236}">
                <a16:creationId xmlns:a16="http://schemas.microsoft.com/office/drawing/2014/main" id="{58EE8165-DF59-42CB-A646-DBDAB53967B1}"/>
              </a:ext>
            </a:extLst>
          </p:cNvPr>
          <p:cNvSpPr txBox="1"/>
          <p:nvPr userDrawn="1"/>
        </p:nvSpPr>
        <p:spPr>
          <a:xfrm>
            <a:off x="7657062" y="4982270"/>
            <a:ext cx="889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FR" sz="3600" b="1">
                <a:solidFill>
                  <a:schemeClr val="accent5"/>
                </a:solidFill>
                <a:latin typeface="Arial" panose="020B0604020202020204" pitchFamily="34" charset="0"/>
              </a:rPr>
              <a:t>04</a:t>
            </a:r>
            <a:endParaRPr lang="fr-FR" b="1" dirty="0">
              <a:solidFill>
                <a:schemeClr val="accent5"/>
              </a:solidFill>
              <a:latin typeface="Arial" panose="020B0604020202020204" pitchFamily="34" charset="0"/>
            </a:endParaRPr>
          </a:p>
        </p:txBody>
      </p:sp>
      <p:sp>
        <p:nvSpPr>
          <p:cNvPr id="106" name="Zone de texte 105">
            <a:extLst>
              <a:ext uri="{FF2B5EF4-FFF2-40B4-BE49-F238E27FC236}">
                <a16:creationId xmlns:a16="http://schemas.microsoft.com/office/drawing/2014/main" id="{3EC5584D-5A50-4F4A-A8CD-530EFB27FD79}"/>
              </a:ext>
            </a:extLst>
          </p:cNvPr>
          <p:cNvSpPr txBox="1"/>
          <p:nvPr userDrawn="1"/>
        </p:nvSpPr>
        <p:spPr>
          <a:xfrm>
            <a:off x="9696220" y="1554587"/>
            <a:ext cx="889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FR" sz="3600" b="1">
                <a:solidFill>
                  <a:schemeClr val="accent6"/>
                </a:solidFill>
                <a:latin typeface="Arial" panose="020B0604020202020204" pitchFamily="34" charset="0"/>
              </a:rPr>
              <a:t>05</a:t>
            </a:r>
            <a:endParaRPr lang="fr-FR" b="1" dirty="0">
              <a:solidFill>
                <a:schemeClr val="accent6"/>
              </a:solidFill>
              <a:latin typeface="Arial" panose="020B0604020202020204" pitchFamily="34" charset="0"/>
            </a:endParaRP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FF7EDF04-AD2B-463F-873D-F9F513090E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445" y="4610158"/>
            <a:ext cx="2068694" cy="3916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fr-FR" smtClean="0"/>
              <a:t>Modifier les styles du texte du masque</a:t>
            </a:r>
          </a:p>
        </p:txBody>
      </p:sp>
      <p:sp>
        <p:nvSpPr>
          <p:cNvPr id="107" name="Espace réservé du texte 34">
            <a:extLst>
              <a:ext uri="{FF2B5EF4-FFF2-40B4-BE49-F238E27FC236}">
                <a16:creationId xmlns:a16="http://schemas.microsoft.com/office/drawing/2014/main" id="{7F70B278-4654-46AC-8DD6-824CEF1DFAF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72177" y="5036815"/>
            <a:ext cx="2068694" cy="115956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fr-FR" smtClean="0"/>
              <a:t>Modifier les styles du texte du masque</a:t>
            </a:r>
          </a:p>
        </p:txBody>
      </p:sp>
      <p:sp>
        <p:nvSpPr>
          <p:cNvPr id="108" name="Espace réservé du texte 34">
            <a:extLst>
              <a:ext uri="{FF2B5EF4-FFF2-40B4-BE49-F238E27FC236}">
                <a16:creationId xmlns:a16="http://schemas.microsoft.com/office/drawing/2014/main" id="{3B7069E5-61AE-4AB2-8653-98A7F283E09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98513" y="4610158"/>
            <a:ext cx="2068694" cy="3916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accent4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fr-FR" smtClean="0"/>
              <a:t>Modifier les styles du texte du masque</a:t>
            </a:r>
          </a:p>
        </p:txBody>
      </p:sp>
      <p:sp>
        <p:nvSpPr>
          <p:cNvPr id="109" name="Espace réservé du texte 34">
            <a:extLst>
              <a:ext uri="{FF2B5EF4-FFF2-40B4-BE49-F238E27FC236}">
                <a16:creationId xmlns:a16="http://schemas.microsoft.com/office/drawing/2014/main" id="{38A8EB30-9561-4857-91EC-C9B25464AF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89245" y="5036815"/>
            <a:ext cx="2068694" cy="115956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fr-FR" smtClean="0"/>
              <a:t>Modifier les styles du texte du masque</a:t>
            </a:r>
          </a:p>
        </p:txBody>
      </p:sp>
      <p:sp>
        <p:nvSpPr>
          <p:cNvPr id="110" name="Espace réservé du texte 34">
            <a:extLst>
              <a:ext uri="{FF2B5EF4-FFF2-40B4-BE49-F238E27FC236}">
                <a16:creationId xmlns:a16="http://schemas.microsoft.com/office/drawing/2014/main" id="{AE1932D4-1CD4-4631-9E96-954227141C8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089340" y="4613478"/>
            <a:ext cx="2068694" cy="3916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accent6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fr-FR" smtClean="0"/>
              <a:t>Modifier les styles du texte du masque</a:t>
            </a:r>
          </a:p>
        </p:txBody>
      </p:sp>
      <p:sp>
        <p:nvSpPr>
          <p:cNvPr id="111" name="Espace réservé du texte 34">
            <a:extLst>
              <a:ext uri="{FF2B5EF4-FFF2-40B4-BE49-F238E27FC236}">
                <a16:creationId xmlns:a16="http://schemas.microsoft.com/office/drawing/2014/main" id="{7A6D526A-E91A-4FC8-8AB8-5FEA321F6AD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080072" y="5040135"/>
            <a:ext cx="2068694" cy="115956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fr-FR" smtClean="0"/>
              <a:t>Modifier les styles du texte du masque</a:t>
            </a:r>
          </a:p>
        </p:txBody>
      </p:sp>
      <p:sp>
        <p:nvSpPr>
          <p:cNvPr id="112" name="Espace réservé du texte 34">
            <a:extLst>
              <a:ext uri="{FF2B5EF4-FFF2-40B4-BE49-F238E27FC236}">
                <a16:creationId xmlns:a16="http://schemas.microsoft.com/office/drawing/2014/main" id="{61A32F9F-4ACF-442A-8853-0E4B42CC9EF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965654" y="1126350"/>
            <a:ext cx="2068694" cy="3916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accent3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fr-FR" smtClean="0"/>
              <a:t>Modifier les styles du texte du masque</a:t>
            </a:r>
          </a:p>
        </p:txBody>
      </p:sp>
      <p:sp>
        <p:nvSpPr>
          <p:cNvPr id="113" name="Espace réservé du texte 34">
            <a:extLst>
              <a:ext uri="{FF2B5EF4-FFF2-40B4-BE49-F238E27FC236}">
                <a16:creationId xmlns:a16="http://schemas.microsoft.com/office/drawing/2014/main" id="{B3D0AD38-B8DA-4C19-97D0-C4BF494F2F0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956386" y="1553007"/>
            <a:ext cx="2068694" cy="115956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fr-FR" smtClean="0"/>
              <a:t>Modifier les styles du texte du masque</a:t>
            </a:r>
          </a:p>
        </p:txBody>
      </p:sp>
      <p:sp>
        <p:nvSpPr>
          <p:cNvPr id="114" name="Espace réservé du texte 34">
            <a:extLst>
              <a:ext uri="{FF2B5EF4-FFF2-40B4-BE49-F238E27FC236}">
                <a16:creationId xmlns:a16="http://schemas.microsoft.com/office/drawing/2014/main" id="{A8DE427E-A7F5-47D9-AA8C-5F8089A99E2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129515" y="1066973"/>
            <a:ext cx="2068694" cy="3916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accent5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fr-FR" smtClean="0"/>
              <a:t>Modifier les styles du texte du masque</a:t>
            </a:r>
          </a:p>
        </p:txBody>
      </p:sp>
      <p:sp>
        <p:nvSpPr>
          <p:cNvPr id="115" name="Espace réservé du texte 34">
            <a:extLst>
              <a:ext uri="{FF2B5EF4-FFF2-40B4-BE49-F238E27FC236}">
                <a16:creationId xmlns:a16="http://schemas.microsoft.com/office/drawing/2014/main" id="{E764A502-6D62-4133-90C7-1FE9B38E747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120247" y="1493630"/>
            <a:ext cx="2068694" cy="115956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lvl="0" rtl="0"/>
            <a:r>
              <a:rPr lang="fr-FR" smtClean="0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14289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80E1F-353D-4D2E-9EB4-CB08DE380B18}" type="datetimeFigureOut">
              <a:rPr lang="fr-FR" smtClean="0"/>
              <a:t>28/06/2022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51F1C-F621-4A3A-B50E-638E0BC04F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6843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80E1F-353D-4D2E-9EB4-CB08DE380B18}" type="datetimeFigureOut">
              <a:rPr lang="fr-FR" smtClean="0"/>
              <a:t>28/06/2022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51F1C-F621-4A3A-B50E-638E0BC04F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46004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80E1F-353D-4D2E-9EB4-CB08DE380B18}" type="datetimeFigureOut">
              <a:rPr lang="fr-FR" smtClean="0"/>
              <a:t>28/06/2022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51F1C-F621-4A3A-B50E-638E0BC04F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01566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80E1F-353D-4D2E-9EB4-CB08DE380B18}" type="datetimeFigureOut">
              <a:rPr lang="fr-FR" smtClean="0"/>
              <a:t>28/06/2022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51F1C-F621-4A3A-B50E-638E0BC04F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97507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80E1F-353D-4D2E-9EB4-CB08DE380B18}" type="datetimeFigureOut">
              <a:rPr lang="fr-FR" smtClean="0"/>
              <a:t>28/06/2022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51F1C-F621-4A3A-B50E-638E0BC04F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82149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80E1F-353D-4D2E-9EB4-CB08DE380B18}" type="datetimeFigureOut">
              <a:rPr lang="fr-FR" smtClean="0"/>
              <a:t>28/06/2022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51F1C-F621-4A3A-B50E-638E0BC04F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43454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80E1F-353D-4D2E-9EB4-CB08DE380B18}" type="datetimeFigureOut">
              <a:rPr lang="fr-FR" smtClean="0"/>
              <a:t>28/06/2022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51F1C-F621-4A3A-B50E-638E0BC04F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2447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F5476FE-7883-45E5-B473-755BF4B4B616}" type="datetime1">
              <a:rPr lang="fr-FR" noProof="0" smtClean="0"/>
              <a:t>28/06/2022</a:t>
            </a:fld>
            <a:endParaRPr lang="fr-FR" noProof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181794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80E1F-353D-4D2E-9EB4-CB08DE380B18}" type="datetimeFigureOut">
              <a:rPr lang="fr-FR" smtClean="0"/>
              <a:t>28/06/2022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51F1C-F621-4A3A-B50E-638E0BC04F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89705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80E1F-353D-4D2E-9EB4-CB08DE380B18}" type="datetimeFigureOut">
              <a:rPr lang="fr-FR" smtClean="0"/>
              <a:t>28/06/2022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51F1C-F621-4A3A-B50E-638E0BC04F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70368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80E1F-353D-4D2E-9EB4-CB08DE380B18}" type="datetimeFigureOut">
              <a:rPr lang="fr-FR" smtClean="0"/>
              <a:t>28/06/2022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51F1C-F621-4A3A-B50E-638E0BC04F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17399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80E1F-353D-4D2E-9EB4-CB08DE380B18}" type="datetimeFigureOut">
              <a:rPr lang="fr-FR" smtClean="0"/>
              <a:t>28/06/2022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51F1C-F621-4A3A-B50E-638E0BC04F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0963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rtlCol="0" anchor="b">
            <a:normAutofit/>
          </a:bodyPr>
          <a:lstStyle>
            <a:lvl1pPr>
              <a:defRPr sz="5900" b="0" spc="-100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rtl="0"/>
            <a:r>
              <a:rPr lang="fr-FR" noProof="0" smtClean="0"/>
              <a:t>Modifiez le style du titre</a:t>
            </a:r>
            <a:endParaRPr lang="fr-FR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886200" y="4672584"/>
            <a:ext cx="7315200" cy="914400"/>
          </a:xfrm>
        </p:spPr>
        <p:txBody>
          <a:bodyPr rtlCol="0"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fr-FR" noProof="0"/>
              <a:t>Modifiez les styles du texte du masque</a:t>
            </a:r>
          </a:p>
        </p:txBody>
      </p:sp>
      <p:sp>
        <p:nvSpPr>
          <p:cNvPr id="4" name="Espace réservé à la dat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DE9AF0E-7685-4BE3-BF09-A4209C100650}" type="datetime1">
              <a:rPr lang="fr-FR" noProof="0" smtClean="0"/>
              <a:t>28/06/2022</a:t>
            </a:fld>
            <a:endParaRPr lang="fr-FR" noProof="0"/>
          </a:p>
        </p:txBody>
      </p:sp>
      <p:sp>
        <p:nvSpPr>
          <p:cNvPr id="5" name="Espace réservé au pied de pag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pPr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410662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 smtClean="0"/>
              <a:t>Modifiez le style du titre</a:t>
            </a:r>
            <a:endParaRPr lang="fr-FR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67912" y="868680"/>
            <a:ext cx="3474720" cy="5120640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7818120" y="868680"/>
            <a:ext cx="3474720" cy="5120640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8" name="Espace réservé à la date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EE4C4C2-D9F6-47E1-B768-ABDF30231A98}" type="datetime1">
              <a:rPr lang="fr-FR" noProof="0" smtClean="0"/>
              <a:t>28/06/2022</a:t>
            </a:fld>
            <a:endParaRPr lang="fr-FR" noProof="0"/>
          </a:p>
        </p:txBody>
      </p:sp>
      <p:sp>
        <p:nvSpPr>
          <p:cNvPr id="9" name="Espace réservé au pied de page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pPr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413777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 smtClean="0"/>
              <a:t>Modifiez le style du titre</a:t>
            </a:r>
            <a:endParaRPr lang="fr-FR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3867912" y="1023586"/>
            <a:ext cx="3474720" cy="807720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867912" y="1930936"/>
            <a:ext cx="3474720" cy="4023360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5" name="Espace réservé du texte 4"/>
          <p:cNvSpPr>
            <a:spLocks noGrp="1"/>
          </p:cNvSpPr>
          <p:nvPr>
            <p:ph type="body" sz="quarter" idx="3" hasCustomPrompt="1"/>
          </p:nvPr>
        </p:nvSpPr>
        <p:spPr>
          <a:xfrm>
            <a:off x="7818463" y="1023586"/>
            <a:ext cx="3474720" cy="813171"/>
          </a:xfrm>
        </p:spPr>
        <p:txBody>
          <a:bodyPr rtlCol="0"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7818463" y="1930936"/>
            <a:ext cx="3474720" cy="4023360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2" name="Espace réservé à la date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F691581-8E6B-4A71-8CDA-2D2DA1D8F0AF}" type="datetime1">
              <a:rPr lang="fr-FR" noProof="0" smtClean="0"/>
              <a:t>28/06/2022</a:t>
            </a:fld>
            <a:endParaRPr lang="fr-FR" noProof="0"/>
          </a:p>
        </p:txBody>
      </p:sp>
      <p:sp>
        <p:nvSpPr>
          <p:cNvPr id="11" name="Espace réservé au pied de page 10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12" name="Espace réservé a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394660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uniqu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 smtClean="0"/>
              <a:t>Modifiez le style du titre</a:t>
            </a:r>
            <a:endParaRPr lang="fr-FR" noProof="0"/>
          </a:p>
        </p:txBody>
      </p:sp>
      <p:sp>
        <p:nvSpPr>
          <p:cNvPr id="2" name="Espace réservé à la date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3D7F71F-7619-4A75-9138-DBDBD0E818D3}" type="datetime1">
              <a:rPr lang="fr-FR" noProof="0" smtClean="0"/>
              <a:t>28/06/2022</a:t>
            </a:fld>
            <a:endParaRPr lang="fr-FR" noProof="0"/>
          </a:p>
        </p:txBody>
      </p:sp>
      <p:sp>
        <p:nvSpPr>
          <p:cNvPr id="7" name="Espace réservé au pied de page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632046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à la date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C8E7FF1-41D8-4E24-8C2B-28F5A5E4BADF}" type="datetime1">
              <a:rPr lang="fr-FR" noProof="0" smtClean="0"/>
              <a:t>28/06/2022</a:t>
            </a:fld>
            <a:endParaRPr lang="fr-FR" noProof="0"/>
          </a:p>
        </p:txBody>
      </p:sp>
      <p:sp>
        <p:nvSpPr>
          <p:cNvPr id="6" name="Espace réservé au pied de page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pPr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164920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rtlCol="0" anchor="b">
            <a:normAutofit/>
          </a:bodyPr>
          <a:lstStyle>
            <a:lvl1pPr>
              <a:defRPr sz="3200" b="0" baseline="0"/>
            </a:lvl1pPr>
          </a:lstStyle>
          <a:p>
            <a:pPr rtl="0"/>
            <a:r>
              <a:rPr lang="fr-FR" noProof="0" smtClean="0"/>
              <a:t>Modifiez le style du titre</a:t>
            </a:r>
            <a:endParaRPr lang="fr-FR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3906981" y="1852122"/>
            <a:ext cx="2458230" cy="2008678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256032" y="3494176"/>
            <a:ext cx="2834640" cy="2321990"/>
          </a:xfrm>
        </p:spPr>
        <p:txBody>
          <a:bodyPr rtlCol="0"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</p:txBody>
      </p:sp>
      <p:sp>
        <p:nvSpPr>
          <p:cNvPr id="8" name="Espace réservé à la date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58B9AC4-B0D3-4F30-A69B-6EFA9A17280C}" type="datetime1">
              <a:rPr lang="fr-FR" noProof="0" smtClean="0"/>
              <a:t>28/06/2022</a:t>
            </a:fld>
            <a:endParaRPr lang="fr-FR" noProof="0"/>
          </a:p>
        </p:txBody>
      </p:sp>
      <p:sp>
        <p:nvSpPr>
          <p:cNvPr id="9" name="Espace réservé au pied de page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pPr/>
              <a:t>‹N°›</a:t>
            </a:fld>
            <a:endParaRPr lang="fr-FR" noProof="0"/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87B0DF2F-DAFD-4616-9E25-0C28D75BF30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491805" y="1852122"/>
            <a:ext cx="2458230" cy="2008678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336DA0F9-D851-437C-A45B-EC125A3D3DB3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9076629" y="1852122"/>
            <a:ext cx="2458230" cy="2008678"/>
          </a:xfrm>
        </p:spPr>
        <p:txBody>
          <a:bodyPr rtlCol="0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6" name="Espace réservé du texte 5">
            <a:extLst>
              <a:ext uri="{FF2B5EF4-FFF2-40B4-BE49-F238E27FC236}">
                <a16:creationId xmlns:a16="http://schemas.microsoft.com/office/drawing/2014/main" id="{0FF0BA98-3AB4-4D88-B1C2-6279BCACFAD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87792" y="3971924"/>
            <a:ext cx="2477419" cy="803275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lvl="0" rtl="0"/>
            <a:r>
              <a:rPr lang="fr-FR" noProof="0"/>
              <a:t>Modifiez les styles du texte du masque</a:t>
            </a:r>
          </a:p>
        </p:txBody>
      </p:sp>
      <p:sp>
        <p:nvSpPr>
          <p:cNvPr id="13" name="Espace réservé du texte 5">
            <a:extLst>
              <a:ext uri="{FF2B5EF4-FFF2-40B4-BE49-F238E27FC236}">
                <a16:creationId xmlns:a16="http://schemas.microsoft.com/office/drawing/2014/main" id="{D9DEF72B-B924-4A0D-8C83-3B370632C0D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72616" y="3971925"/>
            <a:ext cx="2477419" cy="803275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lvl="0" rtl="0"/>
            <a:r>
              <a:rPr lang="fr-FR" noProof="0"/>
              <a:t>Modifiez les styles du texte du masque</a:t>
            </a:r>
          </a:p>
        </p:txBody>
      </p:sp>
      <p:sp>
        <p:nvSpPr>
          <p:cNvPr id="14" name="Espace réservé du texte 5">
            <a:extLst>
              <a:ext uri="{FF2B5EF4-FFF2-40B4-BE49-F238E27FC236}">
                <a16:creationId xmlns:a16="http://schemas.microsoft.com/office/drawing/2014/main" id="{E9D30C54-E9E8-4300-8DA4-352DB3A71A4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070240" y="3971924"/>
            <a:ext cx="2458230" cy="803275"/>
          </a:xfrm>
        </p:spPr>
        <p:txBody>
          <a:bodyPr rtlCol="0"/>
          <a:lstStyle>
            <a:lvl1pPr marL="0" indent="0">
              <a:buNone/>
              <a:defRPr/>
            </a:lvl1pPr>
          </a:lstStyle>
          <a:p>
            <a:pPr lvl="0" rtl="0"/>
            <a:r>
              <a:rPr lang="fr-FR" noProof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75080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rtlCol="0" anchor="b">
            <a:normAutofit/>
          </a:bodyPr>
          <a:lstStyle>
            <a:lvl1pPr>
              <a:defRPr sz="3200" b="0"/>
            </a:lvl1pPr>
          </a:lstStyle>
          <a:p>
            <a:pPr rtl="0"/>
            <a:r>
              <a:rPr lang="fr-FR" noProof="0" smtClean="0"/>
              <a:t>Modifiez le style du titre</a:t>
            </a:r>
            <a:endParaRPr lang="fr-FR" noProof="0"/>
          </a:p>
        </p:txBody>
      </p:sp>
      <p:sp>
        <p:nvSpPr>
          <p:cNvPr id="3" name="Espace réservé d’image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fr-FR" noProof="0"/>
              <a:t>Cliquez sur l’icône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256032" y="3493008"/>
            <a:ext cx="2834640" cy="2322576"/>
          </a:xfrm>
        </p:spPr>
        <p:txBody>
          <a:bodyPr rtlCol="0"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</p:txBody>
      </p:sp>
      <p:sp>
        <p:nvSpPr>
          <p:cNvPr id="8" name="Espace réservé à la date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1759097-A71A-4710-ABE8-D17D525925A3}" type="datetime1">
              <a:rPr lang="fr-FR" noProof="0" smtClean="0"/>
              <a:t>28/06/2022</a:t>
            </a:fld>
            <a:endParaRPr lang="fr-FR" noProof="0"/>
          </a:p>
        </p:txBody>
      </p:sp>
      <p:sp>
        <p:nvSpPr>
          <p:cNvPr id="9" name="Espace réservé au pied de page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10" name="Espace réservé a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fr-FR" noProof="0" smtClean="0"/>
              <a:pPr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059410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Espace réservé au texte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rtl="0"/>
            <a:r>
              <a:rPr lang="fr-FR" noProof="0" dirty="0"/>
              <a:t>Modifiez les styles du texte du masque</a:t>
            </a:r>
          </a:p>
          <a:p>
            <a:pPr lvl="1" rtl="0"/>
            <a:r>
              <a:rPr lang="fr-FR" noProof="0" dirty="0"/>
              <a:t>Deuxième niveau</a:t>
            </a:r>
          </a:p>
          <a:p>
            <a:pPr lvl="2" rtl="0"/>
            <a:r>
              <a:rPr lang="fr-FR" noProof="0" dirty="0"/>
              <a:t>Troisième niveau</a:t>
            </a:r>
          </a:p>
          <a:p>
            <a:pPr lvl="3" rtl="0"/>
            <a:r>
              <a:rPr lang="fr-FR" noProof="0" dirty="0"/>
              <a:t>Quatrième niveau</a:t>
            </a:r>
          </a:p>
          <a:p>
            <a:pPr lvl="4" rtl="0"/>
            <a:r>
              <a:rPr lang="fr-FR" noProof="0" dirty="0"/>
              <a:t>Cinquième niveau</a:t>
            </a:r>
          </a:p>
        </p:txBody>
      </p:sp>
      <p:sp>
        <p:nvSpPr>
          <p:cNvPr id="4" name="Espace réservé à la date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fld id="{AF5476FE-7883-45E5-B473-755BF4B4B616}" type="datetime1">
              <a:rPr lang="fr-FR" noProof="0" smtClean="0"/>
              <a:t>28/06/2022</a:t>
            </a:fld>
            <a:endParaRPr lang="fr-FR" noProof="0"/>
          </a:p>
        </p:txBody>
      </p:sp>
      <p:sp>
        <p:nvSpPr>
          <p:cNvPr id="5" name="Espace réservé au pied de page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endParaRPr lang="fr-FR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pPr rtl="0"/>
            <a:fld id="{4FAB73BC-B049-4115-A692-8D63A059BFB8}" type="slidenum">
              <a:rPr lang="fr-FR" noProof="0" smtClean="0"/>
              <a:pPr rtl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43593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88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80E1F-353D-4D2E-9EB4-CB08DE380B18}" type="datetimeFigureOut">
              <a:rPr lang="fr-FR" smtClean="0"/>
              <a:t>28/06/2022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51F1C-F621-4A3A-B50E-638E0BC04F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5391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mailto:aekouassigan@aekconseil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notesSlide" Target="../notesSlides/notesSlide2.xml"/><Relationship Id="rId7" Type="http://schemas.openxmlformats.org/officeDocument/2006/relationships/diagramColors" Target="../diagrams/colors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869841E-71E7-4F51-8E6F-5E8A5E37565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/>
          </a:p>
        </p:txBody>
      </p:sp>
      <p:pic>
        <p:nvPicPr>
          <p:cNvPr id="5" name="Image 4" descr="Plans">
            <a:extLst>
              <a:ext uri="{FF2B5EF4-FFF2-40B4-BE49-F238E27FC236}">
                <a16:creationId xmlns:a16="http://schemas.microsoft.com/office/drawing/2014/main" id="{A3A2E0DA-DA21-447D-AD1F-3DB915DD051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913" y="0"/>
            <a:ext cx="1218893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94B067E-A161-4B29-A8FA-FEEB1944952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761999"/>
            <a:ext cx="4642228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D6CA50C-1A88-4B3F-A34F-FE199F4205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0327" y="866274"/>
            <a:ext cx="3685070" cy="3706689"/>
          </a:xfrm>
        </p:spPr>
        <p:txBody>
          <a:bodyPr rtlCol="0">
            <a:normAutofit fontScale="90000"/>
          </a:bodyPr>
          <a:lstStyle/>
          <a:p>
            <a:pPr rtl="0"/>
            <a:r>
              <a:rPr lang="fr-FR" sz="4800" dirty="0" smtClean="0"/>
              <a:t>Architecte de vos projets professionnels au service d’organisations performantes</a:t>
            </a:r>
            <a:endParaRPr lang="fr-FR" sz="48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20C741F-0826-4AB6-A92E-AB4EB502166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ZoneTexte 2"/>
          <p:cNvSpPr txBox="1"/>
          <p:nvPr/>
        </p:nvSpPr>
        <p:spPr>
          <a:xfrm>
            <a:off x="435971" y="4677238"/>
            <a:ext cx="36479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Jose : </a:t>
            </a:r>
            <a:r>
              <a:rPr lang="fr-FR" dirty="0" err="1" smtClean="0">
                <a:solidFill>
                  <a:srgbClr val="FF0000"/>
                </a:solidFill>
              </a:rPr>
              <a:t>would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you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find</a:t>
            </a:r>
            <a:r>
              <a:rPr lang="fr-FR" dirty="0" smtClean="0">
                <a:solidFill>
                  <a:srgbClr val="FF0000"/>
                </a:solidFill>
              </a:rPr>
              <a:t> an </a:t>
            </a:r>
            <a:r>
              <a:rPr lang="fr-FR" dirty="0" err="1" smtClean="0">
                <a:solidFill>
                  <a:srgbClr val="FF0000"/>
                </a:solidFill>
              </a:rPr>
              <a:t>other</a:t>
            </a:r>
            <a:r>
              <a:rPr lang="fr-FR" dirty="0" smtClean="0">
                <a:solidFill>
                  <a:srgbClr val="FF0000"/>
                </a:solidFill>
              </a:rPr>
              <a:t> pic ture </a:t>
            </a:r>
            <a:r>
              <a:rPr lang="fr-FR" dirty="0" err="1" smtClean="0">
                <a:solidFill>
                  <a:srgbClr val="FF0000"/>
                </a:solidFill>
              </a:rPr>
              <a:t>with</a:t>
            </a:r>
            <a:r>
              <a:rPr lang="fr-FR" dirty="0" smtClean="0">
                <a:solidFill>
                  <a:srgbClr val="FF0000"/>
                </a:solidFill>
              </a:rPr>
              <a:t> key </a:t>
            </a:r>
            <a:r>
              <a:rPr lang="fr-FR" dirty="0" err="1" smtClean="0">
                <a:solidFill>
                  <a:srgbClr val="FF0000"/>
                </a:solidFill>
              </a:rPr>
              <a:t>words</a:t>
            </a:r>
            <a:r>
              <a:rPr lang="fr-FR" dirty="0" smtClean="0">
                <a:solidFill>
                  <a:srgbClr val="FF0000"/>
                </a:solidFill>
              </a:rPr>
              <a:t> : architecture, </a:t>
            </a:r>
            <a:r>
              <a:rPr lang="fr-FR" dirty="0" err="1" smtClean="0">
                <a:solidFill>
                  <a:srgbClr val="FF0000"/>
                </a:solidFill>
              </a:rPr>
              <a:t>african</a:t>
            </a:r>
            <a:r>
              <a:rPr lang="fr-FR" dirty="0" smtClean="0">
                <a:solidFill>
                  <a:srgbClr val="FF0000"/>
                </a:solidFill>
              </a:rPr>
              <a:t> people, building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828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Notre catalogue de formation</a:t>
            </a:r>
            <a:endParaRPr lang="fr-FR" dirty="0"/>
          </a:p>
        </p:txBody>
      </p:sp>
      <p:sp>
        <p:nvSpPr>
          <p:cNvPr id="4" name="Espace réservé du contenu 3"/>
          <p:cNvSpPr txBox="1">
            <a:spLocks noGrp="1"/>
          </p:cNvSpPr>
          <p:nvPr>
            <p:ph idx="1"/>
          </p:nvPr>
        </p:nvSpPr>
        <p:spPr>
          <a:xfrm>
            <a:off x="3888519" y="937907"/>
            <a:ext cx="71035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Jose : </a:t>
            </a:r>
            <a:r>
              <a:rPr lang="fr-FR" dirty="0" smtClean="0"/>
              <a:t>This slide </a:t>
            </a:r>
            <a:r>
              <a:rPr lang="fr-FR" dirty="0" err="1" smtClean="0"/>
              <a:t>is</a:t>
            </a:r>
            <a:r>
              <a:rPr lang="fr-FR" dirty="0" smtClean="0"/>
              <a:t> to </a:t>
            </a:r>
            <a:r>
              <a:rPr lang="fr-FR" dirty="0" err="1" smtClean="0"/>
              <a:t>list</a:t>
            </a:r>
            <a:r>
              <a:rPr lang="fr-FR" dirty="0" smtClean="0"/>
              <a:t> all the training modules I propose for service. </a:t>
            </a:r>
            <a:r>
              <a:rPr lang="fr-FR" dirty="0"/>
              <a:t>référence de missions réalisées 3 méthodologie 4 module durée bilingue public concerné 5 pays d'intervention 6 modalités de quitter mobilité 7 outils utilisés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88698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871019" y="469627"/>
            <a:ext cx="7315200" cy="512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smtClean="0">
                <a:solidFill>
                  <a:srgbClr val="FF0000"/>
                </a:solidFill>
              </a:rPr>
              <a:t>Jorge : </a:t>
            </a:r>
            <a:r>
              <a:rPr lang="fr-FR" dirty="0" err="1" smtClean="0">
                <a:solidFill>
                  <a:srgbClr val="FF0000"/>
                </a:solidFill>
              </a:rPr>
              <a:t>this</a:t>
            </a:r>
            <a:r>
              <a:rPr lang="fr-FR" dirty="0" smtClean="0">
                <a:solidFill>
                  <a:srgbClr val="FF0000"/>
                </a:solidFill>
              </a:rPr>
              <a:t> slide </a:t>
            </a:r>
            <a:r>
              <a:rPr lang="fr-FR" dirty="0" err="1" smtClean="0">
                <a:solidFill>
                  <a:srgbClr val="FF0000"/>
                </a:solidFill>
              </a:rPr>
              <a:t>explains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that</a:t>
            </a:r>
            <a:r>
              <a:rPr lang="fr-FR" dirty="0" smtClean="0">
                <a:solidFill>
                  <a:srgbClr val="FF0000"/>
                </a:solidFill>
              </a:rPr>
              <a:t> I </a:t>
            </a:r>
            <a:r>
              <a:rPr lang="fr-FR" dirty="0" err="1" smtClean="0">
                <a:solidFill>
                  <a:srgbClr val="FF0000"/>
                </a:solidFill>
              </a:rPr>
              <a:t>can</a:t>
            </a:r>
            <a:r>
              <a:rPr lang="fr-FR" dirty="0" smtClean="0">
                <a:solidFill>
                  <a:srgbClr val="FF0000"/>
                </a:solidFill>
              </a:rPr>
              <a:t> train by e </a:t>
            </a:r>
            <a:r>
              <a:rPr lang="fr-FR" dirty="0" err="1" smtClean="0">
                <a:solidFill>
                  <a:srgbClr val="FF0000"/>
                </a:solidFill>
              </a:rPr>
              <a:t>learning</a:t>
            </a:r>
            <a:r>
              <a:rPr lang="fr-FR" dirty="0" smtClean="0">
                <a:solidFill>
                  <a:srgbClr val="FF0000"/>
                </a:solidFill>
              </a:rPr>
              <a:t> or on site. I </a:t>
            </a:r>
            <a:r>
              <a:rPr lang="fr-FR" dirty="0" err="1" smtClean="0">
                <a:solidFill>
                  <a:srgbClr val="FF0000"/>
                </a:solidFill>
              </a:rPr>
              <a:t>suggest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you</a:t>
            </a:r>
            <a:r>
              <a:rPr lang="fr-FR" dirty="0" smtClean="0">
                <a:solidFill>
                  <a:srgbClr val="FF0000"/>
                </a:solidFill>
              </a:rPr>
              <a:t> use a design. Key </a:t>
            </a:r>
            <a:r>
              <a:rPr lang="fr-FR" dirty="0" err="1" smtClean="0">
                <a:solidFill>
                  <a:srgbClr val="FF0000"/>
                </a:solidFill>
              </a:rPr>
              <a:t>words</a:t>
            </a:r>
            <a:r>
              <a:rPr lang="fr-FR" dirty="0" smtClean="0">
                <a:solidFill>
                  <a:srgbClr val="FF0000"/>
                </a:solidFill>
              </a:rPr>
              <a:t> : </a:t>
            </a:r>
            <a:r>
              <a:rPr lang="fr-FR" dirty="0" err="1" smtClean="0">
                <a:solidFill>
                  <a:srgbClr val="FF0000"/>
                </a:solidFill>
              </a:rPr>
              <a:t>map</a:t>
            </a:r>
            <a:r>
              <a:rPr lang="fr-FR" dirty="0" smtClean="0">
                <a:solidFill>
                  <a:srgbClr val="FF0000"/>
                </a:solidFill>
              </a:rPr>
              <a:t>, Europe, </a:t>
            </a:r>
            <a:r>
              <a:rPr lang="fr-FR" dirty="0" err="1" smtClean="0">
                <a:solidFill>
                  <a:srgbClr val="FF0000"/>
                </a:solidFill>
              </a:rPr>
              <a:t>Africa</a:t>
            </a:r>
            <a:r>
              <a:rPr lang="fr-FR" dirty="0" smtClean="0">
                <a:solidFill>
                  <a:srgbClr val="FF0000"/>
                </a:solidFill>
              </a:rPr>
              <a:t>, plane, computer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Nos </a:t>
            </a:r>
            <a:r>
              <a:rPr lang="fr-FR" dirty="0" smtClean="0"/>
              <a:t>interventions </a:t>
            </a:r>
            <a:r>
              <a:rPr lang="fr-FR" dirty="0" smtClean="0"/>
              <a:t>sur-mesure peuvent </a:t>
            </a:r>
            <a:r>
              <a:rPr lang="fr-FR" dirty="0" smtClean="0"/>
              <a:t>répondre à vos </a:t>
            </a:r>
            <a:r>
              <a:rPr lang="fr-FR" dirty="0" smtClean="0"/>
              <a:t>exigences logistiques. Bien que basés à Paris, nous sommes en mesure de nous déplacer </a:t>
            </a:r>
            <a:r>
              <a:rPr lang="fr-FR" dirty="0" smtClean="0"/>
              <a:t>en Europe et en Afrique </a:t>
            </a:r>
            <a:r>
              <a:rPr lang="fr-FR" dirty="0" smtClean="0"/>
              <a:t>pour assurer plusieurs formations successives. </a:t>
            </a:r>
          </a:p>
          <a:p>
            <a:r>
              <a:rPr lang="fr-FR" dirty="0"/>
              <a:t>E</a:t>
            </a:r>
            <a:r>
              <a:rPr lang="fr-FR" dirty="0" smtClean="0"/>
              <a:t>change</a:t>
            </a:r>
            <a:r>
              <a:rPr lang="fr-FR" dirty="0"/>
              <a:t>, </a:t>
            </a:r>
            <a:r>
              <a:rPr lang="fr-FR" dirty="0" smtClean="0"/>
              <a:t>partage d’expériences, proximité </a:t>
            </a:r>
            <a:r>
              <a:rPr lang="fr-FR" dirty="0"/>
              <a:t>avec les apprenants </a:t>
            </a:r>
            <a:r>
              <a:rPr lang="fr-FR" dirty="0" smtClean="0"/>
              <a:t>sont au cœur de nos </a:t>
            </a:r>
            <a:r>
              <a:rPr lang="fr-FR" b="1" dirty="0" smtClean="0"/>
              <a:t>formations </a:t>
            </a:r>
            <a:r>
              <a:rPr lang="fr-FR" b="1" dirty="0"/>
              <a:t>en </a:t>
            </a:r>
            <a:r>
              <a:rPr lang="fr-FR" b="1" dirty="0" smtClean="0"/>
              <a:t>présentiel.</a:t>
            </a:r>
          </a:p>
          <a:p>
            <a:r>
              <a:rPr lang="fr-FR" dirty="0" smtClean="0"/>
              <a:t>Construire du lien social et renforcer les compétences numériques à vidée professionnelle sont le socle de nos formations </a:t>
            </a:r>
            <a:r>
              <a:rPr lang="fr-FR" dirty="0"/>
              <a:t>à distance.</a:t>
            </a:r>
            <a:endParaRPr lang="fr-FR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Nos modes de </a:t>
            </a:r>
            <a:r>
              <a:rPr lang="fr-FR" dirty="0" smtClean="0"/>
              <a:t>formation :  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De </a:t>
            </a:r>
            <a:r>
              <a:rPr lang="fr-FR" dirty="0" smtClean="0"/>
              <a:t>loin ou de près, nous sommes à vos côtés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660450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944959" y="5178391"/>
            <a:ext cx="7443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>
              <a:hlinkClick r:id="rId2"/>
            </a:endParaRPr>
          </a:p>
          <a:p>
            <a:r>
              <a:rPr lang="fr-FR" dirty="0" err="1" smtClean="0"/>
              <a:t>whatsapp</a:t>
            </a:r>
            <a:r>
              <a:rPr lang="fr-FR" dirty="0" smtClean="0"/>
              <a:t>     </a:t>
            </a:r>
            <a:r>
              <a:rPr lang="fr-FR" dirty="0"/>
              <a:t>(+ 33 7 67 47 38 82)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85010" y="3044771"/>
            <a:ext cx="2772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Et si on poursuivait nos échanges ? 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/>
          <a:srcRect l="23167" t="25654" r="28389" b="24272"/>
          <a:stretch/>
        </p:blipFill>
        <p:spPr>
          <a:xfrm>
            <a:off x="4028172" y="2293464"/>
            <a:ext cx="4807654" cy="2795276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4028172" y="616017"/>
            <a:ext cx="7007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Jose : </a:t>
            </a:r>
            <a:r>
              <a:rPr lang="fr-FR" dirty="0" smtClean="0"/>
              <a:t>This slide </a:t>
            </a:r>
            <a:r>
              <a:rPr lang="fr-FR" dirty="0" err="1" smtClean="0"/>
              <a:t>is</a:t>
            </a:r>
            <a:r>
              <a:rPr lang="fr-FR" dirty="0" smtClean="0"/>
              <a:t> for contacts ; </a:t>
            </a:r>
            <a:r>
              <a:rPr lang="fr-FR" dirty="0" err="1" smtClean="0"/>
              <a:t>please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creative</a:t>
            </a:r>
            <a:r>
              <a:rPr lang="fr-FR" dirty="0" smtClean="0"/>
              <a:t> </a:t>
            </a:r>
            <a:r>
              <a:rPr lang="fr-FR" dirty="0" err="1" smtClean="0"/>
              <a:t>using</a:t>
            </a:r>
            <a:r>
              <a:rPr lang="fr-FR" dirty="0" smtClean="0"/>
              <a:t> a business </a:t>
            </a:r>
            <a:r>
              <a:rPr lang="fr-FR" dirty="0" err="1" smtClean="0"/>
              <a:t>card</a:t>
            </a:r>
            <a:r>
              <a:rPr lang="fr-FR" dirty="0" smtClean="0"/>
              <a:t> style (</a:t>
            </a:r>
            <a:r>
              <a:rPr lang="fr-FR" dirty="0" err="1" smtClean="0"/>
              <a:t>my</a:t>
            </a:r>
            <a:r>
              <a:rPr lang="fr-FR" dirty="0" smtClean="0"/>
              <a:t> logo, mob/</a:t>
            </a:r>
            <a:r>
              <a:rPr lang="fr-FR" dirty="0" err="1" smtClean="0"/>
              <a:t>whatsapp</a:t>
            </a:r>
            <a:r>
              <a:rPr lang="fr-FR" dirty="0" smtClean="0"/>
              <a:t> ; </a:t>
            </a:r>
            <a:r>
              <a:rPr lang="fr-FR" dirty="0" err="1" smtClean="0"/>
              <a:t>linkedIn</a:t>
            </a:r>
            <a:r>
              <a:rPr lang="fr-FR" dirty="0" smtClean="0"/>
              <a:t> ; email </a:t>
            </a:r>
            <a:r>
              <a:rPr lang="fr-FR" dirty="0" err="1" smtClean="0"/>
              <a:t>address</a:t>
            </a:r>
            <a:r>
              <a:rPr lang="fr-FR" dirty="0" smtClean="0"/>
              <a:t> ; Business </a:t>
            </a:r>
            <a:r>
              <a:rPr lang="fr-FR" dirty="0" err="1" smtClean="0"/>
              <a:t>reference</a:t>
            </a:r>
            <a:r>
              <a:rPr lang="fr-FR" dirty="0" smtClean="0"/>
              <a:t> </a:t>
            </a:r>
            <a:r>
              <a:rPr lang="fr-FR" dirty="0" err="1" smtClean="0"/>
              <a:t>called</a:t>
            </a:r>
            <a:r>
              <a:rPr lang="fr-FR" dirty="0" smtClean="0"/>
              <a:t> Siret in France </a:t>
            </a:r>
            <a:r>
              <a:rPr lang="fr-FR" b="1" dirty="0" smtClean="0"/>
              <a:t>SIRET 90243572600010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9646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/>
          <a:lstStyle/>
          <a:p>
            <a:r>
              <a:rPr lang="fr-FR" b="1" dirty="0"/>
              <a:t>A </a:t>
            </a:r>
            <a:r>
              <a:rPr lang="fr-FR" b="1" dirty="0" smtClean="0"/>
              <a:t>PROPOS</a:t>
            </a:r>
            <a:br>
              <a:rPr lang="fr-FR" b="1" dirty="0" smtClean="0"/>
            </a:br>
            <a:r>
              <a:rPr lang="fr-FR" b="1" dirty="0"/>
              <a:t/>
            </a:r>
            <a:br>
              <a:rPr lang="fr-FR" b="1" dirty="0"/>
            </a:br>
            <a:r>
              <a:rPr lang="fr-FR" dirty="0" smtClean="0"/>
              <a:t>Réinventons-Vous</a:t>
            </a:r>
            <a:r>
              <a:rPr lang="fr-FR" dirty="0"/>
              <a:t> !</a:t>
            </a:r>
            <a:br>
              <a:rPr lang="fr-FR" dirty="0"/>
            </a:br>
            <a:r>
              <a:rPr lang="fr-FR" b="1" dirty="0" smtClean="0"/>
              <a:t> 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03589" y="2235230"/>
            <a:ext cx="7315200" cy="2028762"/>
          </a:xfrm>
        </p:spPr>
        <p:txBody>
          <a:bodyPr>
            <a:normAutofit/>
          </a:bodyPr>
          <a:lstStyle/>
          <a:p>
            <a:r>
              <a:rPr lang="fr-FR" dirty="0" smtClean="0"/>
              <a:t>Un cheminement personnel, un parcours de vie valent mille mots….</a:t>
            </a: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648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375384" y="1536817"/>
            <a:ext cx="27720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Main </a:t>
            </a:r>
            <a:r>
              <a:rPr lang="fr-FR" dirty="0" err="1" smtClean="0">
                <a:solidFill>
                  <a:srgbClr val="FF0000"/>
                </a:solidFill>
              </a:rPr>
              <a:t>title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: « Ton histoire fait ta force  »</a:t>
            </a:r>
          </a:p>
          <a:p>
            <a:endParaRPr lang="fr-FR" dirty="0"/>
          </a:p>
          <a:p>
            <a:r>
              <a:rPr lang="fr-FR" dirty="0" err="1" smtClean="0">
                <a:solidFill>
                  <a:srgbClr val="FF0000"/>
                </a:solidFill>
              </a:rPr>
              <a:t>Sub-title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: Mon parcours est centré sur l’humain, la </a:t>
            </a:r>
            <a:r>
              <a:rPr lang="fr-FR" dirty="0" err="1" smtClean="0"/>
              <a:t>co</a:t>
            </a:r>
            <a:r>
              <a:rPr lang="fr-FR" dirty="0" smtClean="0"/>
              <a:t>-construction par la </a:t>
            </a:r>
            <a:r>
              <a:rPr lang="fr-FR" dirty="0"/>
              <a:t>communication</a:t>
            </a:r>
            <a:r>
              <a:rPr lang="fr-FR" dirty="0" smtClean="0"/>
              <a:t>, la transmission</a:t>
            </a:r>
            <a:r>
              <a:rPr lang="fr-FR" dirty="0"/>
              <a:t>, </a:t>
            </a:r>
            <a:r>
              <a:rPr lang="fr-FR" dirty="0" smtClean="0"/>
              <a:t>le métissage culturel </a:t>
            </a:r>
          </a:p>
          <a:p>
            <a:pPr algn="ctr"/>
            <a:r>
              <a:rPr lang="fr-FR" dirty="0" smtClean="0"/>
              <a:t>et </a:t>
            </a:r>
          </a:p>
          <a:p>
            <a:r>
              <a:rPr lang="fr-FR" dirty="0" smtClean="0"/>
              <a:t>la performance des organisations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3713952" y="406170"/>
            <a:ext cx="8327251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Jose </a:t>
            </a:r>
            <a:r>
              <a:rPr lang="fr-FR" dirty="0" smtClean="0"/>
              <a:t>: </a:t>
            </a:r>
            <a:r>
              <a:rPr lang="fr-FR" dirty="0" smtClean="0">
                <a:solidFill>
                  <a:srgbClr val="FF0000"/>
                </a:solidFill>
              </a:rPr>
              <a:t>Insert an </a:t>
            </a:r>
            <a:r>
              <a:rPr lang="fr-FR" dirty="0" err="1" smtClean="0">
                <a:solidFill>
                  <a:srgbClr val="FF0000"/>
                </a:solidFill>
              </a:rPr>
              <a:t>infographic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career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timeline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with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following</a:t>
            </a:r>
            <a:r>
              <a:rPr lang="fr-FR" dirty="0" smtClean="0">
                <a:solidFill>
                  <a:srgbClr val="FF0000"/>
                </a:solidFill>
              </a:rPr>
              <a:t> dates:</a:t>
            </a:r>
          </a:p>
          <a:p>
            <a:r>
              <a:rPr lang="fr-FR" dirty="0" err="1" smtClean="0">
                <a:solidFill>
                  <a:srgbClr val="FF0000"/>
                </a:solidFill>
              </a:rPr>
              <a:t>See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example</a:t>
            </a:r>
            <a:r>
              <a:rPr lang="fr-FR" dirty="0" smtClean="0">
                <a:solidFill>
                  <a:srgbClr val="FF0000"/>
                </a:solidFill>
              </a:rPr>
              <a:t> in </a:t>
            </a:r>
            <a:r>
              <a:rPr lang="fr-FR" dirty="0" err="1" smtClean="0">
                <a:solidFill>
                  <a:srgbClr val="FF0000"/>
                </a:solidFill>
              </a:rPr>
              <a:t>next</a:t>
            </a:r>
            <a:r>
              <a:rPr lang="fr-FR" dirty="0" smtClean="0">
                <a:solidFill>
                  <a:srgbClr val="FF0000"/>
                </a:solidFill>
              </a:rPr>
              <a:t> slide.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The background </a:t>
            </a:r>
            <a:r>
              <a:rPr lang="fr-FR" dirty="0" err="1" smtClean="0">
                <a:solidFill>
                  <a:srgbClr val="FF0000"/>
                </a:solidFill>
              </a:rPr>
              <a:t>should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include</a:t>
            </a:r>
            <a:r>
              <a:rPr lang="fr-FR" dirty="0" smtClean="0">
                <a:solidFill>
                  <a:srgbClr val="FF0000"/>
                </a:solidFill>
              </a:rPr>
              <a:t> a </a:t>
            </a:r>
            <a:r>
              <a:rPr lang="fr-FR" dirty="0" err="1" smtClean="0">
                <a:solidFill>
                  <a:srgbClr val="FF0000"/>
                </a:solidFill>
              </a:rPr>
              <a:t>map</a:t>
            </a:r>
            <a:r>
              <a:rPr lang="fr-FR" dirty="0" smtClean="0">
                <a:solidFill>
                  <a:srgbClr val="FF0000"/>
                </a:solidFill>
              </a:rPr>
              <a:t> of Europe and </a:t>
            </a:r>
            <a:r>
              <a:rPr lang="fr-FR" dirty="0" err="1" smtClean="0">
                <a:solidFill>
                  <a:srgbClr val="FF0000"/>
                </a:solidFill>
              </a:rPr>
              <a:t>Africa</a:t>
            </a:r>
            <a:r>
              <a:rPr lang="fr-FR" dirty="0" smtClean="0">
                <a:solidFill>
                  <a:srgbClr val="FF0000"/>
                </a:solidFill>
              </a:rPr>
              <a:t> to </a:t>
            </a:r>
            <a:r>
              <a:rPr lang="fr-FR" dirty="0" err="1" smtClean="0">
                <a:solidFill>
                  <a:srgbClr val="FF0000"/>
                </a:solidFill>
              </a:rPr>
              <a:t>highlight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my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career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path</a:t>
            </a:r>
            <a:r>
              <a:rPr lang="fr-FR" dirty="0" smtClean="0">
                <a:solidFill>
                  <a:srgbClr val="FF0000"/>
                </a:solidFill>
              </a:rPr>
              <a:t> on </a:t>
            </a:r>
            <a:r>
              <a:rPr lang="fr-FR" dirty="0" err="1" smtClean="0">
                <a:solidFill>
                  <a:srgbClr val="FF0000"/>
                </a:solidFill>
              </a:rPr>
              <a:t>both</a:t>
            </a:r>
            <a:r>
              <a:rPr lang="fr-FR" dirty="0" smtClean="0">
                <a:solidFill>
                  <a:srgbClr val="FF0000"/>
                </a:solidFill>
              </a:rPr>
              <a:t> continents. </a:t>
            </a:r>
          </a:p>
          <a:p>
            <a:endParaRPr lang="fr-FR" dirty="0" smtClean="0"/>
          </a:p>
          <a:p>
            <a:r>
              <a:rPr lang="fr-FR" b="1" dirty="0" smtClean="0"/>
              <a:t>2000-2008</a:t>
            </a:r>
            <a:r>
              <a:rPr lang="fr-FR" dirty="0" smtClean="0"/>
              <a:t> : </a:t>
            </a:r>
            <a:r>
              <a:rPr lang="fr-FR" dirty="0" err="1" smtClean="0">
                <a:solidFill>
                  <a:srgbClr val="FF0000"/>
                </a:solidFill>
              </a:rPr>
              <a:t>Text</a:t>
            </a:r>
            <a:r>
              <a:rPr lang="fr-FR" dirty="0" smtClean="0">
                <a:solidFill>
                  <a:srgbClr val="FF0000"/>
                </a:solidFill>
              </a:rPr>
              <a:t> box </a:t>
            </a:r>
            <a:r>
              <a:rPr lang="fr-FR" dirty="0" err="1" smtClean="0">
                <a:solidFill>
                  <a:srgbClr val="FF0000"/>
                </a:solidFill>
              </a:rPr>
              <a:t>title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srgbClr val="FF0000"/>
                </a:solidFill>
              </a:rPr>
              <a:t>:</a:t>
            </a:r>
            <a:r>
              <a:rPr lang="fr-FR" dirty="0" smtClean="0"/>
              <a:t>Gestionnaire de projets de développement – </a:t>
            </a:r>
            <a:r>
              <a:rPr lang="fr-FR" dirty="0" err="1" smtClean="0">
                <a:solidFill>
                  <a:srgbClr val="FF0000"/>
                </a:solidFill>
              </a:rPr>
              <a:t>Text</a:t>
            </a:r>
            <a:r>
              <a:rPr lang="fr-FR" dirty="0" smtClean="0">
                <a:solidFill>
                  <a:srgbClr val="FF0000"/>
                </a:solidFill>
              </a:rPr>
              <a:t> box comment :</a:t>
            </a:r>
            <a:r>
              <a:rPr lang="fr-FR" dirty="0" smtClean="0"/>
              <a:t> je développe une capacité de travail en mode projet et de développement de partenariats</a:t>
            </a:r>
          </a:p>
          <a:p>
            <a:r>
              <a:rPr lang="fr-FR" b="1" dirty="0" smtClean="0"/>
              <a:t>2008-2017</a:t>
            </a:r>
            <a:r>
              <a:rPr lang="fr-FR" dirty="0" smtClean="0">
                <a:solidFill>
                  <a:srgbClr val="FF0000"/>
                </a:solidFill>
              </a:rPr>
              <a:t>: </a:t>
            </a:r>
            <a:r>
              <a:rPr lang="fr-FR" dirty="0" err="1">
                <a:solidFill>
                  <a:srgbClr val="FF0000"/>
                </a:solidFill>
              </a:rPr>
              <a:t>Text</a:t>
            </a:r>
            <a:r>
              <a:rPr lang="fr-FR" dirty="0">
                <a:solidFill>
                  <a:srgbClr val="FF0000"/>
                </a:solidFill>
              </a:rPr>
              <a:t> box </a:t>
            </a:r>
            <a:r>
              <a:rPr lang="fr-FR" dirty="0" err="1">
                <a:solidFill>
                  <a:srgbClr val="FF0000"/>
                </a:solidFill>
              </a:rPr>
              <a:t>title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/>
              <a:t>: </a:t>
            </a:r>
            <a:r>
              <a:rPr lang="fr-FR" dirty="0" smtClean="0"/>
              <a:t>Gestionnaire d’une fondation d’entreprise dans le secteur des télécommunications et Directrice de la communication dans le système bancaire - </a:t>
            </a:r>
            <a:r>
              <a:rPr lang="fr-FR" dirty="0" err="1">
                <a:solidFill>
                  <a:srgbClr val="FF0000"/>
                </a:solidFill>
              </a:rPr>
              <a:t>Text</a:t>
            </a:r>
            <a:r>
              <a:rPr lang="fr-FR" dirty="0">
                <a:solidFill>
                  <a:srgbClr val="FF0000"/>
                </a:solidFill>
              </a:rPr>
              <a:t> box comment :</a:t>
            </a:r>
            <a:r>
              <a:rPr lang="fr-FR" dirty="0"/>
              <a:t> </a:t>
            </a:r>
            <a:r>
              <a:rPr lang="fr-FR" dirty="0" smtClean="0"/>
              <a:t>je décrypte les enjeux des organisations du secteur privé à forte compétitivité </a:t>
            </a:r>
          </a:p>
          <a:p>
            <a:r>
              <a:rPr lang="fr-FR" b="1" dirty="0" smtClean="0"/>
              <a:t>Depuis 2017 </a:t>
            </a:r>
            <a:r>
              <a:rPr lang="fr-FR" dirty="0" smtClean="0"/>
              <a:t>: </a:t>
            </a:r>
            <a:r>
              <a:rPr lang="fr-FR" dirty="0">
                <a:solidFill>
                  <a:srgbClr val="FF0000"/>
                </a:solidFill>
              </a:rPr>
              <a:t>: </a:t>
            </a:r>
            <a:r>
              <a:rPr lang="fr-FR" dirty="0" err="1">
                <a:solidFill>
                  <a:srgbClr val="FF0000"/>
                </a:solidFill>
              </a:rPr>
              <a:t>Text</a:t>
            </a:r>
            <a:r>
              <a:rPr lang="fr-FR" dirty="0">
                <a:solidFill>
                  <a:srgbClr val="FF0000"/>
                </a:solidFill>
              </a:rPr>
              <a:t> box </a:t>
            </a:r>
            <a:r>
              <a:rPr lang="fr-FR" dirty="0" err="1">
                <a:solidFill>
                  <a:srgbClr val="FF0000"/>
                </a:solidFill>
              </a:rPr>
              <a:t>title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smtClean="0"/>
              <a:t>Formatrice Consultante en communication pour le changement de comportement ; Consultante Conseil en communication et management - </a:t>
            </a:r>
            <a:r>
              <a:rPr lang="fr-FR" dirty="0" err="1">
                <a:solidFill>
                  <a:srgbClr val="FF0000"/>
                </a:solidFill>
              </a:rPr>
              <a:t>Text</a:t>
            </a:r>
            <a:r>
              <a:rPr lang="fr-FR" dirty="0">
                <a:solidFill>
                  <a:srgbClr val="FF0000"/>
                </a:solidFill>
              </a:rPr>
              <a:t> box comment :</a:t>
            </a:r>
            <a:r>
              <a:rPr lang="fr-FR" dirty="0"/>
              <a:t> </a:t>
            </a:r>
            <a:r>
              <a:rPr lang="fr-FR" dirty="0" smtClean="0"/>
              <a:t>je renforce mon sens de l’écoute, mon adaptabilité, ma réactivité</a:t>
            </a:r>
          </a:p>
          <a:p>
            <a:r>
              <a:rPr lang="fr-FR" b="1" dirty="0" smtClean="0"/>
              <a:t>Depuis 2020 : </a:t>
            </a:r>
            <a:r>
              <a:rPr lang="fr-FR" dirty="0" err="1">
                <a:solidFill>
                  <a:srgbClr val="FF0000"/>
                </a:solidFill>
              </a:rPr>
              <a:t>Text</a:t>
            </a:r>
            <a:r>
              <a:rPr lang="fr-FR" dirty="0">
                <a:solidFill>
                  <a:srgbClr val="FF0000"/>
                </a:solidFill>
              </a:rPr>
              <a:t> box </a:t>
            </a:r>
            <a:r>
              <a:rPr lang="fr-FR" dirty="0" err="1">
                <a:solidFill>
                  <a:srgbClr val="FF0000"/>
                </a:solidFill>
              </a:rPr>
              <a:t>title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srgbClr val="FF0000"/>
                </a:solidFill>
              </a:rPr>
              <a:t>: </a:t>
            </a:r>
            <a:r>
              <a:rPr lang="fr-FR" dirty="0" smtClean="0"/>
              <a:t>Conseillère en Insertion Professionnelle, Formatrice pour Adultes, Responsable pédagogique - </a:t>
            </a:r>
            <a:r>
              <a:rPr lang="fr-FR" dirty="0" err="1">
                <a:solidFill>
                  <a:srgbClr val="FF0000"/>
                </a:solidFill>
              </a:rPr>
              <a:t>Text</a:t>
            </a:r>
            <a:r>
              <a:rPr lang="fr-FR" dirty="0">
                <a:solidFill>
                  <a:srgbClr val="FF0000"/>
                </a:solidFill>
              </a:rPr>
              <a:t> box comment </a:t>
            </a:r>
            <a:r>
              <a:rPr lang="fr-FR" dirty="0" smtClean="0">
                <a:solidFill>
                  <a:srgbClr val="FF0000"/>
                </a:solidFill>
              </a:rPr>
              <a:t>: </a:t>
            </a:r>
            <a:r>
              <a:rPr lang="fr-FR" dirty="0"/>
              <a:t>l’empathie, l’écoute, la patience, la pédagogie, l’adaptation et le relationnel.</a:t>
            </a:r>
          </a:p>
          <a:p>
            <a:r>
              <a:rPr lang="fr-FR" dirty="0" smtClean="0"/>
              <a:t> </a:t>
            </a:r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799897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797" t="31344" r="50781" b="27954"/>
          <a:stretch/>
        </p:blipFill>
        <p:spPr>
          <a:xfrm>
            <a:off x="4456497" y="1905802"/>
            <a:ext cx="5928060" cy="3532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980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70038" y="969679"/>
            <a:ext cx="3914821" cy="4601183"/>
          </a:xfrm>
        </p:spPr>
        <p:txBody>
          <a:bodyPr>
            <a:normAutofit/>
          </a:bodyPr>
          <a:lstStyle/>
          <a:p>
            <a:r>
              <a:rPr lang="fr-FR" sz="2800" dirty="0" smtClean="0">
                <a:latin typeface="+mn-lt"/>
              </a:rPr>
              <a:t>Notre offre de services…Aujourd’hui</a:t>
            </a:r>
            <a:endParaRPr lang="fr-FR" sz="2800" dirty="0">
              <a:latin typeface="+mn-lt"/>
            </a:endParaRPr>
          </a:p>
        </p:txBody>
      </p:sp>
      <p:sp>
        <p:nvSpPr>
          <p:cNvPr id="4" name="Espace réservé du texte 4"/>
          <p:cNvSpPr txBox="1">
            <a:spLocks/>
          </p:cNvSpPr>
          <p:nvPr/>
        </p:nvSpPr>
        <p:spPr>
          <a:xfrm>
            <a:off x="3538722" y="4440331"/>
            <a:ext cx="7953842" cy="1130531"/>
          </a:xfrm>
          <a:prstGeom prst="rect">
            <a:avLst/>
          </a:prstGeom>
        </p:spPr>
        <p:txBody>
          <a:bodyPr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400" b="1" dirty="0" smtClean="0"/>
              <a:t>Concevoir</a:t>
            </a:r>
            <a:r>
              <a:rPr lang="fr-FR" sz="2400" dirty="0" smtClean="0"/>
              <a:t> </a:t>
            </a:r>
            <a:r>
              <a:rPr lang="fr-FR" sz="2400" dirty="0" smtClean="0"/>
              <a:t>d</a:t>
            </a:r>
            <a:r>
              <a:rPr lang="fr-FR" sz="2400" dirty="0"/>
              <a:t>es </a:t>
            </a:r>
            <a:r>
              <a:rPr lang="fr-FR" sz="2400" dirty="0" smtClean="0"/>
              <a:t>projets d’ingénierie pédagogique et d’insertion </a:t>
            </a:r>
            <a:r>
              <a:rPr lang="fr-FR" sz="2400" dirty="0"/>
              <a:t>professionnelle adaptés à un monde du travail </a:t>
            </a:r>
            <a:r>
              <a:rPr lang="fr-FR" sz="2400" dirty="0" smtClean="0"/>
              <a:t>et à un marché de l’emploi en </a:t>
            </a:r>
            <a:r>
              <a:rPr lang="fr-FR" sz="2400" dirty="0"/>
              <a:t>pleine </a:t>
            </a:r>
            <a:r>
              <a:rPr lang="fr-FR" sz="2400" dirty="0" smtClean="0"/>
              <a:t>mutation.</a:t>
            </a:r>
            <a:endParaRPr lang="fr-FR" sz="2400" dirty="0"/>
          </a:p>
        </p:txBody>
      </p:sp>
      <p:sp>
        <p:nvSpPr>
          <p:cNvPr id="7" name="Espace réservé du texte 2"/>
          <p:cNvSpPr>
            <a:spLocks noGrp="1"/>
          </p:cNvSpPr>
          <p:nvPr>
            <p:ph idx="1"/>
          </p:nvPr>
        </p:nvSpPr>
        <p:spPr>
          <a:xfrm>
            <a:off x="3570636" y="969679"/>
            <a:ext cx="7710172" cy="135000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400" dirty="0" smtClean="0"/>
              <a:t>Faire de la </a:t>
            </a:r>
            <a:r>
              <a:rPr lang="fr-FR" sz="2400" b="1" dirty="0" smtClean="0"/>
              <a:t>formation par l’innovation </a:t>
            </a:r>
            <a:r>
              <a:rPr lang="fr-FR" sz="2400" dirty="0" smtClean="0"/>
              <a:t>un </a:t>
            </a:r>
            <a:r>
              <a:rPr lang="fr-FR" sz="2400" dirty="0" smtClean="0"/>
              <a:t>tremplin pour la montée en compétences </a:t>
            </a:r>
            <a:r>
              <a:rPr lang="fr-FR" sz="2400" dirty="0" smtClean="0"/>
              <a:t>managériales et comportementales </a:t>
            </a:r>
            <a:r>
              <a:rPr lang="fr-FR" sz="2400" dirty="0" smtClean="0"/>
              <a:t>des salariés en devenir et actuels, </a:t>
            </a:r>
            <a:r>
              <a:rPr lang="fr-FR" sz="2400" dirty="0" smtClean="0"/>
              <a:t>au profit des entreprises.</a:t>
            </a:r>
            <a:endParaRPr lang="fr-FR" sz="2400" dirty="0"/>
          </a:p>
        </p:txBody>
      </p:sp>
      <p:sp>
        <p:nvSpPr>
          <p:cNvPr id="8" name="Espace réservé du texte 2"/>
          <p:cNvSpPr txBox="1">
            <a:spLocks/>
          </p:cNvSpPr>
          <p:nvPr/>
        </p:nvSpPr>
        <p:spPr>
          <a:xfrm>
            <a:off x="3570636" y="2710922"/>
            <a:ext cx="7921928" cy="12534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fr-FR" sz="2400" b="1" dirty="0" smtClean="0"/>
              <a:t>Développer ou renforcer </a:t>
            </a:r>
            <a:r>
              <a:rPr lang="fr-FR" sz="2400" dirty="0" smtClean="0"/>
              <a:t>la confiance et les compétences des publics éloignés de l’emploi qui se destinent à des métiers de l’accompagnement.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806838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/>
              <a:t/>
            </a:r>
            <a:br>
              <a:rPr lang="fr-FR" b="1" dirty="0"/>
            </a:br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/>
              <a:t/>
            </a:r>
            <a:br>
              <a:rPr lang="fr-FR" b="1" dirty="0"/>
            </a:br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sz="2400" b="1" dirty="0" smtClean="0">
                <a:latin typeface="+mn-lt"/>
              </a:rPr>
              <a:t>QUI ACCOMPAGNONS-NOUS ?</a:t>
            </a:r>
            <a:br>
              <a:rPr lang="fr-FR" sz="2400" b="1" dirty="0" smtClean="0">
                <a:latin typeface="+mn-lt"/>
              </a:rPr>
            </a:br>
            <a:r>
              <a:rPr lang="fr-FR" sz="2400" b="1" dirty="0" smtClean="0">
                <a:latin typeface="+mn-lt"/>
              </a:rPr>
              <a:t/>
            </a:r>
            <a:br>
              <a:rPr lang="fr-FR" sz="2400" b="1" dirty="0" smtClean="0">
                <a:latin typeface="+mn-lt"/>
              </a:rPr>
            </a:br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b="1" dirty="0" smtClean="0"/>
              <a:t> 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72566" y="775049"/>
            <a:ext cx="7315200" cy="5120640"/>
          </a:xfrm>
        </p:spPr>
        <p:txBody>
          <a:bodyPr>
            <a:normAutofit/>
          </a:bodyPr>
          <a:lstStyle/>
          <a:p>
            <a:endParaRPr lang="fr-FR" dirty="0"/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2915349339"/>
              </p:ext>
            </p:extLst>
          </p:nvPr>
        </p:nvGraphicFramePr>
        <p:xfrm>
          <a:off x="3574472" y="775049"/>
          <a:ext cx="8072581" cy="5269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3103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Espace réservé au contenu 3">
            <a:extLst>
              <a:ext uri="{FF2B5EF4-FFF2-40B4-BE49-F238E27FC236}">
                <a16:creationId xmlns:a16="http://schemas.microsoft.com/office/drawing/2014/main" id="{A05B4907-7FD5-4AF0-9CD3-4E93038B9B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292812"/>
              </p:ext>
            </p:extLst>
          </p:nvPr>
        </p:nvGraphicFramePr>
        <p:xfrm>
          <a:off x="2354108" y="1566600"/>
          <a:ext cx="7598414" cy="42685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Titre 1">
            <a:extLst>
              <a:ext uri="{FF2B5EF4-FFF2-40B4-BE49-F238E27FC236}">
                <a16:creationId xmlns:a16="http://schemas.microsoft.com/office/drawing/2014/main" id="{DFE1F858-2A30-4F73-962A-B70A9326A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869" y="931333"/>
            <a:ext cx="4998963" cy="820466"/>
          </a:xfrm>
        </p:spPr>
        <p:txBody>
          <a:bodyPr rtlCol="0">
            <a:normAutofit/>
          </a:bodyPr>
          <a:lstStyle/>
          <a:p>
            <a:pPr rtl="0"/>
            <a:r>
              <a:rPr lang="fr-FR" dirty="0" smtClean="0"/>
              <a:t>Nos leviers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968960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704409" y="864108"/>
            <a:ext cx="7315200" cy="5120640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fr-FR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fr-FR" b="1" dirty="0" smtClean="0">
                <a:solidFill>
                  <a:schemeClr val="tx1"/>
                </a:solidFill>
              </a:rPr>
              <a:t>Principes de Gestion Axée sur les Résultats (GAR) </a:t>
            </a:r>
            <a:r>
              <a:rPr lang="fr-FR" dirty="0" smtClean="0">
                <a:solidFill>
                  <a:schemeClr val="tx1"/>
                </a:solidFill>
              </a:rPr>
              <a:t>appliqués à la conception, construction et mise en œuvre d’un projet professionnel.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fr-FR" b="1" dirty="0" smtClean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fr-FR" b="1" dirty="0" smtClean="0">
                <a:solidFill>
                  <a:schemeClr val="tx1"/>
                </a:solidFill>
              </a:rPr>
              <a:t>Méthode d’Activation </a:t>
            </a:r>
            <a:r>
              <a:rPr lang="fr-FR" b="1" dirty="0">
                <a:solidFill>
                  <a:schemeClr val="tx1"/>
                </a:solidFill>
              </a:rPr>
              <a:t>du Développement Vocationnel et Personnel </a:t>
            </a:r>
            <a:r>
              <a:rPr lang="fr-FR" dirty="0" smtClean="0">
                <a:solidFill>
                  <a:schemeClr val="tx1"/>
                </a:solidFill>
              </a:rPr>
              <a:t>(</a:t>
            </a:r>
            <a:r>
              <a:rPr lang="fr-FR" b="1" dirty="0" smtClean="0">
                <a:solidFill>
                  <a:schemeClr val="tx1"/>
                </a:solidFill>
              </a:rPr>
              <a:t>ADVP) : 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>
                <a:solidFill>
                  <a:schemeClr val="tx1"/>
                </a:solidFill>
              </a:rPr>
              <a:t>démarche éducative qui place le sujet au centre de son expérience, de son orientation, de son </a:t>
            </a:r>
            <a:r>
              <a:rPr lang="fr-FR" dirty="0" smtClean="0">
                <a:solidFill>
                  <a:schemeClr val="tx1"/>
                </a:solidFill>
              </a:rPr>
              <a:t>développement.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fr-FR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fr-FR" b="1" dirty="0" smtClean="0">
                <a:solidFill>
                  <a:schemeClr val="tx1"/>
                </a:solidFill>
              </a:rPr>
              <a:t> Concept de communication non violente : </a:t>
            </a:r>
            <a:r>
              <a:rPr lang="fr-FR" dirty="0" smtClean="0">
                <a:solidFill>
                  <a:schemeClr val="tx1"/>
                </a:solidFill>
              </a:rPr>
              <a:t>mode </a:t>
            </a:r>
            <a:r>
              <a:rPr lang="fr-FR" dirty="0">
                <a:solidFill>
                  <a:schemeClr val="tx1"/>
                </a:solidFill>
              </a:rPr>
              <a:t>d’expression et d’écoute fondé sur </a:t>
            </a:r>
            <a:r>
              <a:rPr lang="fr-FR" dirty="0" smtClean="0">
                <a:solidFill>
                  <a:schemeClr val="tx1"/>
                </a:solidFill>
              </a:rPr>
              <a:t>l’empathie que nous utilisons pour mieux </a:t>
            </a:r>
            <a:r>
              <a:rPr lang="fr-FR" dirty="0">
                <a:solidFill>
                  <a:schemeClr val="tx1"/>
                </a:solidFill>
              </a:rPr>
              <a:t>écouter et comprendre l’autre, en particulier en </a:t>
            </a:r>
            <a:r>
              <a:rPr lang="fr-FR" dirty="0" smtClean="0">
                <a:solidFill>
                  <a:schemeClr val="tx1"/>
                </a:solidFill>
              </a:rPr>
              <a:t>entreprise.</a:t>
            </a:r>
            <a:endParaRPr lang="fr-FR" b="1" dirty="0" smtClean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fr-FR" b="1" dirty="0" smtClean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fr-FR" b="1" dirty="0">
                <a:solidFill>
                  <a:schemeClr val="tx1"/>
                </a:solidFill>
              </a:rPr>
              <a:t>A</a:t>
            </a:r>
            <a:r>
              <a:rPr lang="fr-FR" b="1" dirty="0" smtClean="0">
                <a:solidFill>
                  <a:schemeClr val="tx1"/>
                </a:solidFill>
              </a:rPr>
              <a:t>pproche </a:t>
            </a:r>
            <a:r>
              <a:rPr lang="fr-FR" b="1" dirty="0" smtClean="0">
                <a:solidFill>
                  <a:schemeClr val="tx1"/>
                </a:solidFill>
              </a:rPr>
              <a:t>Systémique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smtClean="0">
                <a:solidFill>
                  <a:schemeClr val="tx1"/>
                </a:solidFill>
              </a:rPr>
              <a:t>permet </a:t>
            </a:r>
            <a:r>
              <a:rPr lang="fr-FR" dirty="0">
                <a:solidFill>
                  <a:schemeClr val="tx1"/>
                </a:solidFill>
              </a:rPr>
              <a:t>de développer une vision </a:t>
            </a:r>
            <a:r>
              <a:rPr lang="fr-FR" dirty="0" smtClean="0">
                <a:solidFill>
                  <a:schemeClr val="tx1"/>
                </a:solidFill>
              </a:rPr>
              <a:t>élargie </a:t>
            </a:r>
            <a:r>
              <a:rPr lang="fr-FR" dirty="0">
                <a:solidFill>
                  <a:schemeClr val="tx1"/>
                </a:solidFill>
              </a:rPr>
              <a:t>des problèmes rencontrés en situation professionnelle ou personnelle et d'envisager des solutions nouvelles à ces difficultés.</a:t>
            </a:r>
          </a:p>
          <a:p>
            <a:pPr marL="0" indent="0">
              <a:buNone/>
            </a:pPr>
            <a:endParaRPr lang="fr-FR" dirty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fr-FR" b="1" dirty="0" smtClean="0">
                <a:solidFill>
                  <a:schemeClr val="tx1"/>
                </a:solidFill>
              </a:rPr>
              <a:t>La </a:t>
            </a:r>
            <a:r>
              <a:rPr lang="fr-FR" b="1" dirty="0">
                <a:solidFill>
                  <a:schemeClr val="tx1"/>
                </a:solidFill>
              </a:rPr>
              <a:t>maïeutique </a:t>
            </a:r>
            <a:r>
              <a:rPr lang="fr-FR" dirty="0" smtClean="0">
                <a:solidFill>
                  <a:schemeClr val="tx1"/>
                </a:solidFill>
              </a:rPr>
              <a:t>est </a:t>
            </a:r>
            <a:r>
              <a:rPr lang="fr-FR" dirty="0">
                <a:solidFill>
                  <a:schemeClr val="tx1"/>
                </a:solidFill>
              </a:rPr>
              <a:t>destinée à faire exprimer un savoir caché en </a:t>
            </a:r>
            <a:r>
              <a:rPr lang="fr-FR" dirty="0" smtClean="0">
                <a:solidFill>
                  <a:schemeClr val="tx1"/>
                </a:solidFill>
              </a:rPr>
              <a:t>soi via du story </a:t>
            </a:r>
            <a:r>
              <a:rPr lang="fr-FR" dirty="0" err="1" smtClean="0">
                <a:solidFill>
                  <a:schemeClr val="tx1"/>
                </a:solidFill>
              </a:rPr>
              <a:t>telling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  <a:endParaRPr lang="fr-FR" dirty="0">
              <a:solidFill>
                <a:schemeClr val="tx1"/>
              </a:solidFill>
            </a:endParaRPr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Principes de management, outils d’accompagnement et partage d’expériences fondent notre  pédagogie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8177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orme libre : Forme 31" title="Icône de fusée">
            <a:extLst>
              <a:ext uri="{FF2B5EF4-FFF2-40B4-BE49-F238E27FC236}">
                <a16:creationId xmlns:a16="http://schemas.microsoft.com/office/drawing/2014/main" id="{0A3C762B-A23D-A540-8F3C-B294080D017F}"/>
              </a:ext>
            </a:extLst>
          </p:cNvPr>
          <p:cNvSpPr>
            <a:spLocks/>
          </p:cNvSpPr>
          <p:nvPr/>
        </p:nvSpPr>
        <p:spPr bwMode="auto">
          <a:xfrm>
            <a:off x="9972107" y="3223315"/>
            <a:ext cx="384175" cy="863600"/>
          </a:xfrm>
          <a:custGeom>
            <a:avLst/>
            <a:gdLst/>
            <a:ahLst/>
            <a:cxnLst/>
            <a:rect l="0" t="0" r="r" b="b"/>
            <a:pathLst>
              <a:path w="383742" h="863421">
                <a:moveTo>
                  <a:pt x="193716" y="5535"/>
                </a:moveTo>
                <a:lnTo>
                  <a:pt x="184861" y="15128"/>
                </a:lnTo>
                <a:cubicBezTo>
                  <a:pt x="184861" y="15128"/>
                  <a:pt x="121396" y="80069"/>
                  <a:pt x="90401" y="173053"/>
                </a:cubicBezTo>
                <a:cubicBezTo>
                  <a:pt x="80069" y="202572"/>
                  <a:pt x="74166" y="236518"/>
                  <a:pt x="74166" y="272679"/>
                </a:cubicBezTo>
                <a:cubicBezTo>
                  <a:pt x="74166" y="316957"/>
                  <a:pt x="79331" y="384850"/>
                  <a:pt x="85235" y="447577"/>
                </a:cubicBezTo>
                <a:lnTo>
                  <a:pt x="5535" y="526539"/>
                </a:lnTo>
                <a:lnTo>
                  <a:pt x="16604" y="647566"/>
                </a:lnTo>
                <a:lnTo>
                  <a:pt x="99994" y="597384"/>
                </a:lnTo>
                <a:cubicBezTo>
                  <a:pt x="99994" y="598122"/>
                  <a:pt x="100733" y="604026"/>
                  <a:pt x="100733" y="604026"/>
                </a:cubicBezTo>
                <a:lnTo>
                  <a:pt x="100733" y="606240"/>
                </a:lnTo>
                <a:lnTo>
                  <a:pt x="101470" y="608453"/>
                </a:lnTo>
                <a:cubicBezTo>
                  <a:pt x="101470" y="608453"/>
                  <a:pt x="103684" y="612143"/>
                  <a:pt x="106636" y="615095"/>
                </a:cubicBezTo>
                <a:cubicBezTo>
                  <a:pt x="108112" y="615833"/>
                  <a:pt x="109588" y="617309"/>
                  <a:pt x="111064" y="618047"/>
                </a:cubicBezTo>
                <a:lnTo>
                  <a:pt x="123609" y="668967"/>
                </a:lnTo>
                <a:cubicBezTo>
                  <a:pt x="123609" y="668967"/>
                  <a:pt x="124347" y="671181"/>
                  <a:pt x="125085" y="672657"/>
                </a:cubicBezTo>
                <a:cubicBezTo>
                  <a:pt x="125823" y="674133"/>
                  <a:pt x="127299" y="674870"/>
                  <a:pt x="128037" y="676346"/>
                </a:cubicBezTo>
                <a:cubicBezTo>
                  <a:pt x="130989" y="678560"/>
                  <a:pt x="133941" y="680775"/>
                  <a:pt x="139107" y="682988"/>
                </a:cubicBezTo>
                <a:cubicBezTo>
                  <a:pt x="148700" y="686678"/>
                  <a:pt x="164198" y="689630"/>
                  <a:pt x="191502" y="689630"/>
                </a:cubicBezTo>
                <a:cubicBezTo>
                  <a:pt x="218807" y="689630"/>
                  <a:pt x="234304" y="687416"/>
                  <a:pt x="243898" y="682988"/>
                </a:cubicBezTo>
                <a:cubicBezTo>
                  <a:pt x="249064" y="680775"/>
                  <a:pt x="252016" y="678560"/>
                  <a:pt x="254967" y="676346"/>
                </a:cubicBezTo>
                <a:cubicBezTo>
                  <a:pt x="256443" y="674870"/>
                  <a:pt x="257181" y="674133"/>
                  <a:pt x="257919" y="672657"/>
                </a:cubicBezTo>
                <a:cubicBezTo>
                  <a:pt x="258657" y="671181"/>
                  <a:pt x="259395" y="668967"/>
                  <a:pt x="259395" y="668967"/>
                </a:cubicBezTo>
                <a:lnTo>
                  <a:pt x="272679" y="618047"/>
                </a:lnTo>
                <a:cubicBezTo>
                  <a:pt x="274155" y="617309"/>
                  <a:pt x="275630" y="615833"/>
                  <a:pt x="277106" y="615095"/>
                </a:cubicBezTo>
                <a:cubicBezTo>
                  <a:pt x="280058" y="612143"/>
                  <a:pt x="282272" y="608453"/>
                  <a:pt x="282272" y="608453"/>
                </a:cubicBezTo>
                <a:lnTo>
                  <a:pt x="283010" y="606240"/>
                </a:lnTo>
                <a:lnTo>
                  <a:pt x="283010" y="604026"/>
                </a:lnTo>
                <a:cubicBezTo>
                  <a:pt x="283010" y="604026"/>
                  <a:pt x="283748" y="598860"/>
                  <a:pt x="283748" y="597384"/>
                </a:cubicBezTo>
                <a:lnTo>
                  <a:pt x="366401" y="646828"/>
                </a:lnTo>
                <a:lnTo>
                  <a:pt x="378208" y="525802"/>
                </a:lnTo>
                <a:lnTo>
                  <a:pt x="299245" y="446839"/>
                </a:lnTo>
                <a:cubicBezTo>
                  <a:pt x="305149" y="383374"/>
                  <a:pt x="310315" y="315481"/>
                  <a:pt x="310315" y="271941"/>
                </a:cubicBezTo>
                <a:cubicBezTo>
                  <a:pt x="310315" y="235780"/>
                  <a:pt x="303673" y="202572"/>
                  <a:pt x="293342" y="173053"/>
                </a:cubicBezTo>
                <a:cubicBezTo>
                  <a:pt x="262347" y="80807"/>
                  <a:pt x="198882" y="15128"/>
                  <a:pt x="198882" y="15128"/>
                </a:cubicBezTo>
                <a:lnTo>
                  <a:pt x="193716" y="5535"/>
                </a:lnTo>
                <a:close/>
                <a:moveTo>
                  <a:pt x="193716" y="43171"/>
                </a:moveTo>
                <a:cubicBezTo>
                  <a:pt x="206262" y="57192"/>
                  <a:pt x="248326" y="106636"/>
                  <a:pt x="273417" y="181171"/>
                </a:cubicBezTo>
                <a:cubicBezTo>
                  <a:pt x="283010" y="209214"/>
                  <a:pt x="288914" y="239470"/>
                  <a:pt x="288914" y="272679"/>
                </a:cubicBezTo>
                <a:cubicBezTo>
                  <a:pt x="288914" y="315481"/>
                  <a:pt x="283748" y="384850"/>
                  <a:pt x="277106" y="448315"/>
                </a:cubicBezTo>
                <a:cubicBezTo>
                  <a:pt x="277106" y="449791"/>
                  <a:pt x="277106" y="450529"/>
                  <a:pt x="277106" y="452005"/>
                </a:cubicBezTo>
                <a:cubicBezTo>
                  <a:pt x="270465" y="526539"/>
                  <a:pt x="262347" y="592956"/>
                  <a:pt x="262347" y="597384"/>
                </a:cubicBezTo>
                <a:cubicBezTo>
                  <a:pt x="260871" y="598122"/>
                  <a:pt x="259395" y="599598"/>
                  <a:pt x="255706" y="601812"/>
                </a:cubicBezTo>
                <a:cubicBezTo>
                  <a:pt x="246850" y="605502"/>
                  <a:pt x="228401" y="609929"/>
                  <a:pt x="194454" y="609929"/>
                </a:cubicBezTo>
                <a:cubicBezTo>
                  <a:pt x="160508" y="609929"/>
                  <a:pt x="141321" y="605502"/>
                  <a:pt x="132465" y="601812"/>
                </a:cubicBezTo>
                <a:cubicBezTo>
                  <a:pt x="128775" y="600336"/>
                  <a:pt x="126561" y="598860"/>
                  <a:pt x="125823" y="597384"/>
                </a:cubicBezTo>
                <a:cubicBezTo>
                  <a:pt x="125085" y="592956"/>
                  <a:pt x="117706" y="528015"/>
                  <a:pt x="111064" y="453480"/>
                </a:cubicBezTo>
                <a:cubicBezTo>
                  <a:pt x="111064" y="452005"/>
                  <a:pt x="111064" y="450529"/>
                  <a:pt x="110326" y="448315"/>
                </a:cubicBezTo>
                <a:cubicBezTo>
                  <a:pt x="104422" y="384850"/>
                  <a:pt x="99257" y="316219"/>
                  <a:pt x="99257" y="272679"/>
                </a:cubicBezTo>
                <a:cubicBezTo>
                  <a:pt x="99257" y="239470"/>
                  <a:pt x="105160" y="209214"/>
                  <a:pt x="114754" y="181171"/>
                </a:cubicBezTo>
                <a:cubicBezTo>
                  <a:pt x="139107" y="106636"/>
                  <a:pt x="181171" y="57192"/>
                  <a:pt x="193716" y="43171"/>
                </a:cubicBezTo>
                <a:close/>
                <a:moveTo>
                  <a:pt x="150176" y="224711"/>
                </a:moveTo>
                <a:cubicBezTo>
                  <a:pt x="125823" y="249064"/>
                  <a:pt x="125823" y="288176"/>
                  <a:pt x="150176" y="311791"/>
                </a:cubicBezTo>
                <a:cubicBezTo>
                  <a:pt x="174529" y="336144"/>
                  <a:pt x="213641" y="336144"/>
                  <a:pt x="237256" y="311791"/>
                </a:cubicBezTo>
                <a:cubicBezTo>
                  <a:pt x="261609" y="287438"/>
                  <a:pt x="261609" y="248326"/>
                  <a:pt x="237256" y="224711"/>
                </a:cubicBezTo>
                <a:cubicBezTo>
                  <a:pt x="213641" y="200358"/>
                  <a:pt x="173791" y="200358"/>
                  <a:pt x="150176" y="224711"/>
                </a:cubicBezTo>
                <a:close/>
                <a:moveTo>
                  <a:pt x="167150" y="242422"/>
                </a:moveTo>
                <a:cubicBezTo>
                  <a:pt x="181909" y="227663"/>
                  <a:pt x="204786" y="227663"/>
                  <a:pt x="219545" y="242422"/>
                </a:cubicBezTo>
                <a:cubicBezTo>
                  <a:pt x="234304" y="257181"/>
                  <a:pt x="234304" y="280058"/>
                  <a:pt x="219545" y="294818"/>
                </a:cubicBezTo>
                <a:cubicBezTo>
                  <a:pt x="204786" y="309577"/>
                  <a:pt x="181909" y="309577"/>
                  <a:pt x="167150" y="294818"/>
                </a:cubicBezTo>
                <a:cubicBezTo>
                  <a:pt x="152390" y="280058"/>
                  <a:pt x="153128" y="256444"/>
                  <a:pt x="167150" y="242422"/>
                </a:cubicBezTo>
                <a:close/>
                <a:moveTo>
                  <a:pt x="31364" y="535395"/>
                </a:moveTo>
                <a:lnTo>
                  <a:pt x="87449" y="479309"/>
                </a:lnTo>
                <a:cubicBezTo>
                  <a:pt x="91139" y="516208"/>
                  <a:pt x="94829" y="547941"/>
                  <a:pt x="97043" y="570817"/>
                </a:cubicBezTo>
                <a:lnTo>
                  <a:pt x="37267" y="606240"/>
                </a:lnTo>
                <a:lnTo>
                  <a:pt x="31364" y="535395"/>
                </a:lnTo>
                <a:close/>
                <a:moveTo>
                  <a:pt x="140583" y="629117"/>
                </a:moveTo>
                <a:cubicBezTo>
                  <a:pt x="153866" y="632068"/>
                  <a:pt x="170101" y="634282"/>
                  <a:pt x="193716" y="634282"/>
                </a:cubicBezTo>
                <a:cubicBezTo>
                  <a:pt x="217331" y="634282"/>
                  <a:pt x="234304" y="632068"/>
                  <a:pt x="246850" y="629117"/>
                </a:cubicBezTo>
                <a:lnTo>
                  <a:pt x="239470" y="659373"/>
                </a:lnTo>
                <a:cubicBezTo>
                  <a:pt x="239470" y="659373"/>
                  <a:pt x="239470" y="659373"/>
                  <a:pt x="237256" y="660111"/>
                </a:cubicBezTo>
                <a:cubicBezTo>
                  <a:pt x="232091" y="662325"/>
                  <a:pt x="219545" y="665277"/>
                  <a:pt x="193716" y="665277"/>
                </a:cubicBezTo>
                <a:cubicBezTo>
                  <a:pt x="167887" y="665277"/>
                  <a:pt x="155342" y="662325"/>
                  <a:pt x="150176" y="660111"/>
                </a:cubicBezTo>
                <a:cubicBezTo>
                  <a:pt x="148700" y="659373"/>
                  <a:pt x="148700" y="659373"/>
                  <a:pt x="147962" y="659373"/>
                </a:cubicBezTo>
                <a:lnTo>
                  <a:pt x="140583" y="629117"/>
                </a:lnTo>
                <a:close/>
                <a:moveTo>
                  <a:pt x="299984" y="479309"/>
                </a:moveTo>
                <a:lnTo>
                  <a:pt x="356069" y="535395"/>
                </a:lnTo>
                <a:lnTo>
                  <a:pt x="349427" y="606240"/>
                </a:lnTo>
                <a:lnTo>
                  <a:pt x="290390" y="570817"/>
                </a:lnTo>
                <a:cubicBezTo>
                  <a:pt x="292604" y="547941"/>
                  <a:pt x="296294" y="516946"/>
                  <a:pt x="299984" y="479309"/>
                </a:cubicBezTo>
                <a:close/>
                <a:moveTo>
                  <a:pt x="146486" y="703651"/>
                </a:moveTo>
                <a:cubicBezTo>
                  <a:pt x="143535" y="728742"/>
                  <a:pt x="131727" y="743502"/>
                  <a:pt x="131727" y="766378"/>
                </a:cubicBezTo>
                <a:cubicBezTo>
                  <a:pt x="131727" y="778186"/>
                  <a:pt x="135417" y="790731"/>
                  <a:pt x="143535" y="804015"/>
                </a:cubicBezTo>
                <a:cubicBezTo>
                  <a:pt x="151652" y="818036"/>
                  <a:pt x="164935" y="833533"/>
                  <a:pt x="184861" y="853458"/>
                </a:cubicBezTo>
                <a:lnTo>
                  <a:pt x="193716" y="862314"/>
                </a:lnTo>
                <a:lnTo>
                  <a:pt x="202572" y="853458"/>
                </a:lnTo>
                <a:cubicBezTo>
                  <a:pt x="242422" y="813609"/>
                  <a:pt x="255706" y="787041"/>
                  <a:pt x="255706" y="763426"/>
                </a:cubicBezTo>
                <a:cubicBezTo>
                  <a:pt x="255706" y="739812"/>
                  <a:pt x="243898" y="724314"/>
                  <a:pt x="240946" y="703651"/>
                </a:cubicBezTo>
                <a:lnTo>
                  <a:pt x="216593" y="707341"/>
                </a:lnTo>
                <a:cubicBezTo>
                  <a:pt x="221021" y="733908"/>
                  <a:pt x="230615" y="749405"/>
                  <a:pt x="231352" y="764165"/>
                </a:cubicBezTo>
                <a:cubicBezTo>
                  <a:pt x="231352" y="776710"/>
                  <a:pt x="221759" y="795897"/>
                  <a:pt x="194454" y="826154"/>
                </a:cubicBezTo>
                <a:cubicBezTo>
                  <a:pt x="181909" y="812870"/>
                  <a:pt x="170839" y="800325"/>
                  <a:pt x="165674" y="791470"/>
                </a:cubicBezTo>
                <a:cubicBezTo>
                  <a:pt x="159032" y="780400"/>
                  <a:pt x="157556" y="773758"/>
                  <a:pt x="157556" y="767116"/>
                </a:cubicBezTo>
                <a:cubicBezTo>
                  <a:pt x="157556" y="753833"/>
                  <a:pt x="167887" y="737598"/>
                  <a:pt x="171577" y="707341"/>
                </a:cubicBezTo>
                <a:lnTo>
                  <a:pt x="146486" y="703651"/>
                </a:lnTo>
                <a:close/>
                <a:moveTo>
                  <a:pt x="238732" y="661587"/>
                </a:moveTo>
                <a:lnTo>
                  <a:pt x="238732" y="663063"/>
                </a:lnTo>
                <a:cubicBezTo>
                  <a:pt x="237994" y="662325"/>
                  <a:pt x="238732" y="662325"/>
                  <a:pt x="238732" y="661587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rtlCol="0" anchor="ctr"/>
          <a:lstStyle/>
          <a:p>
            <a:pPr rtl="0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7F91FCB5-969A-4197-B988-F9A87633600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023450" y="1504456"/>
            <a:ext cx="2467221" cy="994306"/>
          </a:xfrm>
        </p:spPr>
        <p:txBody>
          <a:bodyPr rtlCol="0">
            <a:noAutofit/>
          </a:bodyPr>
          <a:lstStyle/>
          <a:p>
            <a:pPr algn="l"/>
            <a:r>
              <a:rPr lang="fr-FR" sz="1100" b="1" dirty="0">
                <a:solidFill>
                  <a:schemeClr val="accent6"/>
                </a:solidFill>
                <a:latin typeface="Trebuchet MS" panose="020B0603020202020204" pitchFamily="34" charset="0"/>
              </a:rPr>
              <a:t>RENFORCEMENT DES COMPETENCES </a:t>
            </a:r>
            <a:r>
              <a:rPr lang="fr-FR" sz="1100" b="1" dirty="0" smtClean="0">
                <a:solidFill>
                  <a:schemeClr val="accent6"/>
                </a:solidFill>
                <a:latin typeface="Trebuchet MS" panose="020B0603020202020204" pitchFamily="34" charset="0"/>
              </a:rPr>
              <a:t>MANAGERIALES </a:t>
            </a:r>
            <a:r>
              <a:rPr lang="fr-FR" sz="1100" b="1" dirty="0">
                <a:solidFill>
                  <a:schemeClr val="accent6"/>
                </a:solidFill>
                <a:latin typeface="Trebuchet MS" panose="020B0603020202020204" pitchFamily="34" charset="0"/>
              </a:rPr>
              <a:t>DANS </a:t>
            </a:r>
            <a:r>
              <a:rPr lang="fr-FR" sz="1100" b="1" dirty="0" smtClean="0">
                <a:solidFill>
                  <a:schemeClr val="accent6"/>
                </a:solidFill>
                <a:latin typeface="Trebuchet MS" panose="020B0603020202020204" pitchFamily="34" charset="0"/>
              </a:rPr>
              <a:t>L’ENTREPRENEURIAT FEMININ</a:t>
            </a:r>
            <a:endParaRPr lang="fr-FR" sz="1100" dirty="0" smtClean="0">
              <a:latin typeface="Trebuchet MS" panose="020B0603020202020204" pitchFamily="34" charset="0"/>
            </a:endParaRPr>
          </a:p>
        </p:txBody>
      </p:sp>
      <p:grpSp>
        <p:nvGrpSpPr>
          <p:cNvPr id="22" name="Groupe 63" title="Icône de téléphone mobile">
            <a:extLst>
              <a:ext uri="{FF2B5EF4-FFF2-40B4-BE49-F238E27FC236}">
                <a16:creationId xmlns:a16="http://schemas.microsoft.com/office/drawing/2014/main" id="{902717CD-9CC4-8F4C-BC52-0985754F7DFE}"/>
              </a:ext>
            </a:extLst>
          </p:cNvPr>
          <p:cNvGrpSpPr>
            <a:grpSpLocks/>
          </p:cNvGrpSpPr>
          <p:nvPr/>
        </p:nvGrpSpPr>
        <p:grpSpPr bwMode="auto">
          <a:xfrm>
            <a:off x="7918924" y="3223315"/>
            <a:ext cx="338137" cy="568325"/>
            <a:chOff x="6461929" y="2474005"/>
            <a:chExt cx="339465" cy="568234"/>
          </a:xfrm>
          <a:solidFill>
            <a:schemeClr val="accent5"/>
          </a:solidFill>
        </p:grpSpPr>
        <p:sp>
          <p:nvSpPr>
            <p:cNvPr id="23" name="Forme libre : Forme 50">
              <a:extLst>
                <a:ext uri="{FF2B5EF4-FFF2-40B4-BE49-F238E27FC236}">
                  <a16:creationId xmlns:a16="http://schemas.microsoft.com/office/drawing/2014/main" id="{70FD186F-6F55-1540-9B01-58F807909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929" y="2474005"/>
              <a:ext cx="339465" cy="568234"/>
            </a:xfrm>
            <a:custGeom>
              <a:avLst/>
              <a:gdLst>
                <a:gd name="T0" fmla="*/ 5535 w 339464"/>
                <a:gd name="T1" fmla="*/ 5535 h 568234"/>
                <a:gd name="T2" fmla="*/ 5535 w 339464"/>
                <a:gd name="T3" fmla="*/ 564914 h 568234"/>
                <a:gd name="T4" fmla="*/ 338359 w 339464"/>
                <a:gd name="T5" fmla="*/ 564914 h 568234"/>
                <a:gd name="T6" fmla="*/ 338359 w 339464"/>
                <a:gd name="T7" fmla="*/ 5535 h 568234"/>
                <a:gd name="T8" fmla="*/ 5535 w 339464"/>
                <a:gd name="T9" fmla="*/ 5535 h 568234"/>
                <a:gd name="T10" fmla="*/ 308840 w 339464"/>
                <a:gd name="T11" fmla="*/ 35053 h 568234"/>
                <a:gd name="T12" fmla="*/ 308840 w 339464"/>
                <a:gd name="T13" fmla="*/ 79331 h 568234"/>
                <a:gd name="T14" fmla="*/ 35053 w 339464"/>
                <a:gd name="T15" fmla="*/ 79331 h 568234"/>
                <a:gd name="T16" fmla="*/ 35053 w 339464"/>
                <a:gd name="T17" fmla="*/ 35053 h 568234"/>
                <a:gd name="T18" fmla="*/ 308840 w 339464"/>
                <a:gd name="T19" fmla="*/ 35053 h 568234"/>
                <a:gd name="T20" fmla="*/ 308840 w 339464"/>
                <a:gd name="T21" fmla="*/ 108850 h 568234"/>
                <a:gd name="T22" fmla="*/ 308840 w 339464"/>
                <a:gd name="T23" fmla="*/ 420272 h 568234"/>
                <a:gd name="T24" fmla="*/ 35053 w 339464"/>
                <a:gd name="T25" fmla="*/ 420272 h 568234"/>
                <a:gd name="T26" fmla="*/ 35053 w 339464"/>
                <a:gd name="T27" fmla="*/ 108850 h 568234"/>
                <a:gd name="T28" fmla="*/ 308840 w 339464"/>
                <a:gd name="T29" fmla="*/ 108850 h 568234"/>
                <a:gd name="T30" fmla="*/ 35053 w 339464"/>
                <a:gd name="T31" fmla="*/ 535395 h 568234"/>
                <a:gd name="T32" fmla="*/ 35053 w 339464"/>
                <a:gd name="T33" fmla="*/ 449791 h 568234"/>
                <a:gd name="T34" fmla="*/ 308840 w 339464"/>
                <a:gd name="T35" fmla="*/ 449791 h 568234"/>
                <a:gd name="T36" fmla="*/ 308840 w 339464"/>
                <a:gd name="T37" fmla="*/ 535395 h 568234"/>
                <a:gd name="T38" fmla="*/ 35053 w 339464"/>
                <a:gd name="T39" fmla="*/ 535395 h 5682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39464" h="568234">
                  <a:moveTo>
                    <a:pt x="5535" y="5535"/>
                  </a:moveTo>
                  <a:lnTo>
                    <a:pt x="5535" y="564914"/>
                  </a:lnTo>
                  <a:lnTo>
                    <a:pt x="338358" y="564914"/>
                  </a:lnTo>
                  <a:lnTo>
                    <a:pt x="338358" y="5535"/>
                  </a:lnTo>
                  <a:lnTo>
                    <a:pt x="5535" y="5535"/>
                  </a:lnTo>
                  <a:close/>
                  <a:moveTo>
                    <a:pt x="308839" y="35053"/>
                  </a:moveTo>
                  <a:lnTo>
                    <a:pt x="308839" y="79331"/>
                  </a:lnTo>
                  <a:lnTo>
                    <a:pt x="35053" y="79331"/>
                  </a:lnTo>
                  <a:lnTo>
                    <a:pt x="35053" y="35053"/>
                  </a:lnTo>
                  <a:lnTo>
                    <a:pt x="308839" y="35053"/>
                  </a:lnTo>
                  <a:close/>
                  <a:moveTo>
                    <a:pt x="308839" y="108850"/>
                  </a:moveTo>
                  <a:lnTo>
                    <a:pt x="308839" y="420272"/>
                  </a:lnTo>
                  <a:lnTo>
                    <a:pt x="35053" y="420272"/>
                  </a:lnTo>
                  <a:lnTo>
                    <a:pt x="35053" y="108850"/>
                  </a:lnTo>
                  <a:lnTo>
                    <a:pt x="308839" y="108850"/>
                  </a:lnTo>
                  <a:close/>
                  <a:moveTo>
                    <a:pt x="35053" y="535395"/>
                  </a:moveTo>
                  <a:lnTo>
                    <a:pt x="35053" y="449791"/>
                  </a:lnTo>
                  <a:lnTo>
                    <a:pt x="308839" y="449791"/>
                  </a:lnTo>
                  <a:lnTo>
                    <a:pt x="308839" y="535395"/>
                  </a:lnTo>
                  <a:lnTo>
                    <a:pt x="35053" y="5353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rtlCol="0" anchor="ctr"/>
            <a:lstStyle/>
            <a:p>
              <a:pPr rtl="0"/>
              <a:endParaRPr lang="fr-FR" dirty="0">
                <a:latin typeface="Arial" panose="020B0604020202020204" pitchFamily="34" charset="0"/>
              </a:endParaRPr>
            </a:p>
          </p:txBody>
        </p:sp>
        <p:sp>
          <p:nvSpPr>
            <p:cNvPr id="24" name="Forme libre : Forme 51">
              <a:extLst>
                <a:ext uri="{FF2B5EF4-FFF2-40B4-BE49-F238E27FC236}">
                  <a16:creationId xmlns:a16="http://schemas.microsoft.com/office/drawing/2014/main" id="{831FDD79-6F13-BC45-A4CE-C7CAD70A528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0998" y="2936895"/>
              <a:ext cx="44278" cy="44278"/>
            </a:xfrm>
            <a:custGeom>
              <a:avLst/>
              <a:gdLst>
                <a:gd name="T0" fmla="*/ 10700 w 44278"/>
                <a:gd name="T1" fmla="*/ 10516 h 44278"/>
                <a:gd name="T2" fmla="*/ 5535 w 44278"/>
                <a:gd name="T3" fmla="*/ 23799 h 44278"/>
                <a:gd name="T4" fmla="*/ 6273 w 44278"/>
                <a:gd name="T5" fmla="*/ 27489 h 44278"/>
                <a:gd name="T6" fmla="*/ 7010 w 44278"/>
                <a:gd name="T7" fmla="*/ 31179 h 44278"/>
                <a:gd name="T8" fmla="*/ 8486 w 44278"/>
                <a:gd name="T9" fmla="*/ 34131 h 44278"/>
                <a:gd name="T10" fmla="*/ 10700 w 44278"/>
                <a:gd name="T11" fmla="*/ 37083 h 44278"/>
                <a:gd name="T12" fmla="*/ 23984 w 44278"/>
                <a:gd name="T13" fmla="*/ 42249 h 44278"/>
                <a:gd name="T14" fmla="*/ 37267 w 44278"/>
                <a:gd name="T15" fmla="*/ 37083 h 44278"/>
                <a:gd name="T16" fmla="*/ 39481 w 44278"/>
                <a:gd name="T17" fmla="*/ 34131 h 44278"/>
                <a:gd name="T18" fmla="*/ 40957 w 44278"/>
                <a:gd name="T19" fmla="*/ 31179 h 44278"/>
                <a:gd name="T20" fmla="*/ 41695 w 44278"/>
                <a:gd name="T21" fmla="*/ 27489 h 44278"/>
                <a:gd name="T22" fmla="*/ 41695 w 44278"/>
                <a:gd name="T23" fmla="*/ 23799 h 44278"/>
                <a:gd name="T24" fmla="*/ 36529 w 44278"/>
                <a:gd name="T25" fmla="*/ 10516 h 44278"/>
                <a:gd name="T26" fmla="*/ 10700 w 44278"/>
                <a:gd name="T27" fmla="*/ 10516 h 4427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4278" h="44278">
                  <a:moveTo>
                    <a:pt x="10700" y="10516"/>
                  </a:moveTo>
                  <a:cubicBezTo>
                    <a:pt x="7010" y="14206"/>
                    <a:pt x="5535" y="18634"/>
                    <a:pt x="5535" y="23799"/>
                  </a:cubicBezTo>
                  <a:cubicBezTo>
                    <a:pt x="5535" y="25275"/>
                    <a:pt x="5535" y="26013"/>
                    <a:pt x="6273" y="27489"/>
                  </a:cubicBezTo>
                  <a:cubicBezTo>
                    <a:pt x="6273" y="28965"/>
                    <a:pt x="7010" y="29703"/>
                    <a:pt x="7010" y="31179"/>
                  </a:cubicBezTo>
                  <a:cubicBezTo>
                    <a:pt x="7749" y="32655"/>
                    <a:pt x="7749" y="33393"/>
                    <a:pt x="8486" y="34131"/>
                  </a:cubicBezTo>
                  <a:cubicBezTo>
                    <a:pt x="9225" y="34869"/>
                    <a:pt x="9962" y="36345"/>
                    <a:pt x="10700" y="37083"/>
                  </a:cubicBezTo>
                  <a:cubicBezTo>
                    <a:pt x="14390" y="40773"/>
                    <a:pt x="18818" y="42249"/>
                    <a:pt x="23984" y="42249"/>
                  </a:cubicBezTo>
                  <a:cubicBezTo>
                    <a:pt x="29149" y="42249"/>
                    <a:pt x="33577" y="40035"/>
                    <a:pt x="37267" y="37083"/>
                  </a:cubicBezTo>
                  <a:cubicBezTo>
                    <a:pt x="38005" y="36345"/>
                    <a:pt x="38743" y="35607"/>
                    <a:pt x="39481" y="34131"/>
                  </a:cubicBezTo>
                  <a:cubicBezTo>
                    <a:pt x="40219" y="33393"/>
                    <a:pt x="40957" y="31917"/>
                    <a:pt x="40957" y="31179"/>
                  </a:cubicBezTo>
                  <a:cubicBezTo>
                    <a:pt x="41695" y="30441"/>
                    <a:pt x="41695" y="28965"/>
                    <a:pt x="41695" y="27489"/>
                  </a:cubicBezTo>
                  <a:cubicBezTo>
                    <a:pt x="41695" y="26013"/>
                    <a:pt x="41695" y="25275"/>
                    <a:pt x="41695" y="23799"/>
                  </a:cubicBezTo>
                  <a:cubicBezTo>
                    <a:pt x="41695" y="18634"/>
                    <a:pt x="39481" y="14206"/>
                    <a:pt x="36529" y="10516"/>
                  </a:cubicBezTo>
                  <a:cubicBezTo>
                    <a:pt x="29888" y="3874"/>
                    <a:pt x="17342" y="3874"/>
                    <a:pt x="10700" y="105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rtlCol="0" anchor="ctr"/>
            <a:lstStyle/>
            <a:p>
              <a:pPr rtl="0"/>
              <a:endParaRPr lang="fr-FR" dirty="0">
                <a:latin typeface="Arial" panose="020B0604020202020204" pitchFamily="34" charset="0"/>
              </a:endParaRPr>
            </a:p>
          </p:txBody>
        </p:sp>
      </p:grp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7E698899-451C-4012-A03B-438076B22A0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043285" y="4627432"/>
            <a:ext cx="2068694" cy="949374"/>
          </a:xfrm>
        </p:spPr>
        <p:txBody>
          <a:bodyPr rtlCol="0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100" b="1" dirty="0" smtClean="0">
                <a:latin typeface="Trebuchet MS" panose="020B0603020202020204" pitchFamily="34" charset="0"/>
              </a:rPr>
              <a:t>CHANGEMENT ORGANISATIONNEL ET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FR" sz="1100" b="1" dirty="0" smtClean="0">
                <a:latin typeface="Trebuchet MS" panose="020B0603020202020204" pitchFamily="34" charset="0"/>
              </a:rPr>
              <a:t>OPTIMISATION DES RESSOURCES HUMAINES</a:t>
            </a:r>
            <a:endParaRPr lang="fr-FR" sz="1100" b="1" dirty="0">
              <a:latin typeface="Trebuchet MS" panose="020B0603020202020204" pitchFamily="34" charset="0"/>
            </a:endParaRPr>
          </a:p>
        </p:txBody>
      </p:sp>
      <p:grpSp>
        <p:nvGrpSpPr>
          <p:cNvPr id="17" name="Groupe 64" title="Icône de voiture">
            <a:extLst>
              <a:ext uri="{FF2B5EF4-FFF2-40B4-BE49-F238E27FC236}">
                <a16:creationId xmlns:a16="http://schemas.microsoft.com/office/drawing/2014/main" id="{3FA62FE4-7871-444D-AA48-8027049E4920}"/>
              </a:ext>
            </a:extLst>
          </p:cNvPr>
          <p:cNvGrpSpPr>
            <a:grpSpLocks/>
          </p:cNvGrpSpPr>
          <p:nvPr/>
        </p:nvGrpSpPr>
        <p:grpSpPr bwMode="auto">
          <a:xfrm>
            <a:off x="5618612" y="3345238"/>
            <a:ext cx="819150" cy="576262"/>
            <a:chOff x="8340054" y="2449652"/>
            <a:chExt cx="819143" cy="575614"/>
          </a:xfrm>
          <a:solidFill>
            <a:schemeClr val="accent4"/>
          </a:solidFill>
        </p:grpSpPr>
        <p:sp>
          <p:nvSpPr>
            <p:cNvPr id="18" name="Forme libre : Forme 53">
              <a:extLst>
                <a:ext uri="{FF2B5EF4-FFF2-40B4-BE49-F238E27FC236}">
                  <a16:creationId xmlns:a16="http://schemas.microsoft.com/office/drawing/2014/main" id="{E2DDBA87-D6E2-BE4B-84BE-4C3F3C64E6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0054" y="2449652"/>
              <a:ext cx="819143" cy="575614"/>
            </a:xfrm>
            <a:custGeom>
              <a:avLst/>
              <a:gdLst>
                <a:gd name="T0" fmla="*/ 685203 w 819143"/>
                <a:gd name="T1" fmla="*/ 43171 h 575614"/>
                <a:gd name="T2" fmla="*/ 533920 w 819143"/>
                <a:gd name="T3" fmla="*/ 43171 h 575614"/>
                <a:gd name="T4" fmla="*/ 533920 w 819143"/>
                <a:gd name="T5" fmla="*/ 5535 h 575614"/>
                <a:gd name="T6" fmla="*/ 499235 w 819143"/>
                <a:gd name="T7" fmla="*/ 5535 h 575614"/>
                <a:gd name="T8" fmla="*/ 499235 w 819143"/>
                <a:gd name="T9" fmla="*/ 43171 h 575614"/>
                <a:gd name="T10" fmla="*/ 97781 w 819143"/>
                <a:gd name="T11" fmla="*/ 43171 h 575614"/>
                <a:gd name="T12" fmla="*/ 5535 w 819143"/>
                <a:gd name="T13" fmla="*/ 135417 h 575614"/>
                <a:gd name="T14" fmla="*/ 5535 w 819143"/>
                <a:gd name="T15" fmla="*/ 445363 h 575614"/>
                <a:gd name="T16" fmla="*/ 97781 w 819143"/>
                <a:gd name="T17" fmla="*/ 537609 h 575614"/>
                <a:gd name="T18" fmla="*/ 499235 w 819143"/>
                <a:gd name="T19" fmla="*/ 537609 h 575614"/>
                <a:gd name="T20" fmla="*/ 499235 w 819143"/>
                <a:gd name="T21" fmla="*/ 573769 h 575614"/>
                <a:gd name="T22" fmla="*/ 533920 w 819143"/>
                <a:gd name="T23" fmla="*/ 573769 h 575614"/>
                <a:gd name="T24" fmla="*/ 533920 w 819143"/>
                <a:gd name="T25" fmla="*/ 537609 h 575614"/>
                <a:gd name="T26" fmla="*/ 685203 w 819143"/>
                <a:gd name="T27" fmla="*/ 537609 h 575614"/>
                <a:gd name="T28" fmla="*/ 815823 w 819143"/>
                <a:gd name="T29" fmla="*/ 406989 h 575614"/>
                <a:gd name="T30" fmla="*/ 815823 w 819143"/>
                <a:gd name="T31" fmla="*/ 173791 h 575614"/>
                <a:gd name="T32" fmla="*/ 685203 w 819143"/>
                <a:gd name="T33" fmla="*/ 43171 h 575614"/>
                <a:gd name="T34" fmla="*/ 459384 w 819143"/>
                <a:gd name="T35" fmla="*/ 76380 h 575614"/>
                <a:gd name="T36" fmla="*/ 418058 w 819143"/>
                <a:gd name="T37" fmla="*/ 115492 h 575614"/>
                <a:gd name="T38" fmla="*/ 257182 w 819143"/>
                <a:gd name="T39" fmla="*/ 115492 h 575614"/>
                <a:gd name="T40" fmla="*/ 218070 w 819143"/>
                <a:gd name="T41" fmla="*/ 77117 h 575614"/>
                <a:gd name="T42" fmla="*/ 459384 w 819143"/>
                <a:gd name="T43" fmla="*/ 76380 h 575614"/>
                <a:gd name="T44" fmla="*/ 220284 w 819143"/>
                <a:gd name="T45" fmla="*/ 502924 h 575614"/>
                <a:gd name="T46" fmla="*/ 261610 w 819143"/>
                <a:gd name="T47" fmla="*/ 463812 h 575614"/>
                <a:gd name="T48" fmla="*/ 422486 w 819143"/>
                <a:gd name="T49" fmla="*/ 463812 h 575614"/>
                <a:gd name="T50" fmla="*/ 461599 w 819143"/>
                <a:gd name="T51" fmla="*/ 502186 h 575614"/>
                <a:gd name="T52" fmla="*/ 220284 w 819143"/>
                <a:gd name="T53" fmla="*/ 502924 h 575614"/>
                <a:gd name="T54" fmla="*/ 509566 w 819143"/>
                <a:gd name="T55" fmla="*/ 506614 h 575614"/>
                <a:gd name="T56" fmla="*/ 435032 w 819143"/>
                <a:gd name="T57" fmla="*/ 432817 h 575614"/>
                <a:gd name="T58" fmla="*/ 249064 w 819143"/>
                <a:gd name="T59" fmla="*/ 432817 h 575614"/>
                <a:gd name="T60" fmla="*/ 171577 w 819143"/>
                <a:gd name="T61" fmla="*/ 506614 h 575614"/>
                <a:gd name="T62" fmla="*/ 98519 w 819143"/>
                <a:gd name="T63" fmla="*/ 506614 h 575614"/>
                <a:gd name="T64" fmla="*/ 37268 w 819143"/>
                <a:gd name="T65" fmla="*/ 445363 h 575614"/>
                <a:gd name="T66" fmla="*/ 37268 w 819143"/>
                <a:gd name="T67" fmla="*/ 135417 h 575614"/>
                <a:gd name="T68" fmla="*/ 98519 w 819143"/>
                <a:gd name="T69" fmla="*/ 74166 h 575614"/>
                <a:gd name="T70" fmla="*/ 172316 w 819143"/>
                <a:gd name="T71" fmla="*/ 74166 h 575614"/>
                <a:gd name="T72" fmla="*/ 246113 w 819143"/>
                <a:gd name="T73" fmla="*/ 147224 h 575614"/>
                <a:gd name="T74" fmla="*/ 432080 w 819143"/>
                <a:gd name="T75" fmla="*/ 147224 h 575614"/>
                <a:gd name="T76" fmla="*/ 508829 w 819143"/>
                <a:gd name="T77" fmla="*/ 74166 h 575614"/>
                <a:gd name="T78" fmla="*/ 686678 w 819143"/>
                <a:gd name="T79" fmla="*/ 74166 h 575614"/>
                <a:gd name="T80" fmla="*/ 746454 w 819143"/>
                <a:gd name="T81" fmla="*/ 94829 h 575614"/>
                <a:gd name="T82" fmla="*/ 730956 w 819143"/>
                <a:gd name="T83" fmla="*/ 94829 h 575614"/>
                <a:gd name="T84" fmla="*/ 730956 w 819143"/>
                <a:gd name="T85" fmla="*/ 200358 h 575614"/>
                <a:gd name="T86" fmla="*/ 786304 w 819143"/>
                <a:gd name="T87" fmla="*/ 200358 h 575614"/>
                <a:gd name="T88" fmla="*/ 786304 w 819143"/>
                <a:gd name="T89" fmla="*/ 378946 h 575614"/>
                <a:gd name="T90" fmla="*/ 730956 w 819143"/>
                <a:gd name="T91" fmla="*/ 378946 h 575614"/>
                <a:gd name="T92" fmla="*/ 730956 w 819143"/>
                <a:gd name="T93" fmla="*/ 484475 h 575614"/>
                <a:gd name="T94" fmla="*/ 748668 w 819143"/>
                <a:gd name="T95" fmla="*/ 484475 h 575614"/>
                <a:gd name="T96" fmla="*/ 685941 w 819143"/>
                <a:gd name="T97" fmla="*/ 506614 h 575614"/>
                <a:gd name="T98" fmla="*/ 509566 w 819143"/>
                <a:gd name="T99" fmla="*/ 506614 h 57561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819143" h="575614">
                  <a:moveTo>
                    <a:pt x="685203" y="43171"/>
                  </a:moveTo>
                  <a:lnTo>
                    <a:pt x="533920" y="43171"/>
                  </a:lnTo>
                  <a:lnTo>
                    <a:pt x="533920" y="5535"/>
                  </a:lnTo>
                  <a:lnTo>
                    <a:pt x="499235" y="5535"/>
                  </a:lnTo>
                  <a:lnTo>
                    <a:pt x="499235" y="43171"/>
                  </a:lnTo>
                  <a:lnTo>
                    <a:pt x="97781" y="43171"/>
                  </a:lnTo>
                  <a:cubicBezTo>
                    <a:pt x="46862" y="43171"/>
                    <a:pt x="5535" y="84497"/>
                    <a:pt x="5535" y="135417"/>
                  </a:cubicBezTo>
                  <a:lnTo>
                    <a:pt x="5535" y="445363"/>
                  </a:lnTo>
                  <a:cubicBezTo>
                    <a:pt x="5535" y="496283"/>
                    <a:pt x="46862" y="537609"/>
                    <a:pt x="97781" y="537609"/>
                  </a:cubicBezTo>
                  <a:lnTo>
                    <a:pt x="499235" y="537609"/>
                  </a:lnTo>
                  <a:lnTo>
                    <a:pt x="499235" y="573769"/>
                  </a:lnTo>
                  <a:lnTo>
                    <a:pt x="533920" y="573769"/>
                  </a:lnTo>
                  <a:lnTo>
                    <a:pt x="533920" y="537609"/>
                  </a:lnTo>
                  <a:lnTo>
                    <a:pt x="685203" y="537609"/>
                  </a:lnTo>
                  <a:cubicBezTo>
                    <a:pt x="757523" y="537609"/>
                    <a:pt x="815823" y="479309"/>
                    <a:pt x="815823" y="406989"/>
                  </a:cubicBezTo>
                  <a:lnTo>
                    <a:pt x="815823" y="173791"/>
                  </a:lnTo>
                  <a:cubicBezTo>
                    <a:pt x="815823" y="101470"/>
                    <a:pt x="757523" y="43171"/>
                    <a:pt x="685203" y="43171"/>
                  </a:cubicBezTo>
                  <a:close/>
                  <a:moveTo>
                    <a:pt x="459384" y="76380"/>
                  </a:moveTo>
                  <a:lnTo>
                    <a:pt x="418058" y="115492"/>
                  </a:lnTo>
                  <a:lnTo>
                    <a:pt x="257182" y="115492"/>
                  </a:lnTo>
                  <a:lnTo>
                    <a:pt x="218070" y="77117"/>
                  </a:lnTo>
                  <a:lnTo>
                    <a:pt x="459384" y="76380"/>
                  </a:lnTo>
                  <a:close/>
                  <a:moveTo>
                    <a:pt x="220284" y="502924"/>
                  </a:moveTo>
                  <a:lnTo>
                    <a:pt x="261610" y="463812"/>
                  </a:lnTo>
                  <a:lnTo>
                    <a:pt x="422486" y="463812"/>
                  </a:lnTo>
                  <a:lnTo>
                    <a:pt x="461599" y="502186"/>
                  </a:lnTo>
                  <a:lnTo>
                    <a:pt x="220284" y="502924"/>
                  </a:lnTo>
                  <a:close/>
                  <a:moveTo>
                    <a:pt x="509566" y="506614"/>
                  </a:moveTo>
                  <a:lnTo>
                    <a:pt x="435032" y="432817"/>
                  </a:lnTo>
                  <a:lnTo>
                    <a:pt x="249064" y="432817"/>
                  </a:lnTo>
                  <a:lnTo>
                    <a:pt x="171577" y="506614"/>
                  </a:lnTo>
                  <a:lnTo>
                    <a:pt x="98519" y="506614"/>
                  </a:lnTo>
                  <a:cubicBezTo>
                    <a:pt x="64572" y="506614"/>
                    <a:pt x="37268" y="479309"/>
                    <a:pt x="37268" y="445363"/>
                  </a:cubicBezTo>
                  <a:lnTo>
                    <a:pt x="37268" y="135417"/>
                  </a:lnTo>
                  <a:cubicBezTo>
                    <a:pt x="37268" y="101470"/>
                    <a:pt x="64572" y="74166"/>
                    <a:pt x="98519" y="74166"/>
                  </a:cubicBezTo>
                  <a:lnTo>
                    <a:pt x="172316" y="74166"/>
                  </a:lnTo>
                  <a:lnTo>
                    <a:pt x="246113" y="147224"/>
                  </a:lnTo>
                  <a:lnTo>
                    <a:pt x="432080" y="147224"/>
                  </a:lnTo>
                  <a:lnTo>
                    <a:pt x="508829" y="74166"/>
                  </a:lnTo>
                  <a:lnTo>
                    <a:pt x="686678" y="74166"/>
                  </a:lnTo>
                  <a:cubicBezTo>
                    <a:pt x="709555" y="74166"/>
                    <a:pt x="730219" y="81545"/>
                    <a:pt x="746454" y="94829"/>
                  </a:cubicBezTo>
                  <a:lnTo>
                    <a:pt x="730956" y="94829"/>
                  </a:lnTo>
                  <a:lnTo>
                    <a:pt x="730956" y="200358"/>
                  </a:lnTo>
                  <a:lnTo>
                    <a:pt x="786304" y="200358"/>
                  </a:lnTo>
                  <a:lnTo>
                    <a:pt x="786304" y="378946"/>
                  </a:lnTo>
                  <a:lnTo>
                    <a:pt x="730956" y="378946"/>
                  </a:lnTo>
                  <a:lnTo>
                    <a:pt x="730956" y="484475"/>
                  </a:lnTo>
                  <a:lnTo>
                    <a:pt x="748668" y="484475"/>
                  </a:lnTo>
                  <a:cubicBezTo>
                    <a:pt x="731694" y="498496"/>
                    <a:pt x="709555" y="506614"/>
                    <a:pt x="685941" y="506614"/>
                  </a:cubicBezTo>
                  <a:lnTo>
                    <a:pt x="509566" y="5066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rtlCol="0" anchor="ctr"/>
            <a:lstStyle/>
            <a:p>
              <a:pPr rtl="0"/>
              <a:endParaRPr lang="fr-FR" dirty="0">
                <a:latin typeface="Arial" panose="020B0604020202020204" pitchFamily="34" charset="0"/>
              </a:endParaRPr>
            </a:p>
          </p:txBody>
        </p:sp>
        <p:sp>
          <p:nvSpPr>
            <p:cNvPr id="19" name="Forme libre : Forme 54">
              <a:extLst>
                <a:ext uri="{FF2B5EF4-FFF2-40B4-BE49-F238E27FC236}">
                  <a16:creationId xmlns:a16="http://schemas.microsoft.com/office/drawing/2014/main" id="{6847AAC1-0970-DD4C-8972-C306653ED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7689" y="2659235"/>
              <a:ext cx="36898" cy="147593"/>
            </a:xfrm>
            <a:custGeom>
              <a:avLst/>
              <a:gdLst>
                <a:gd name="T0" fmla="*/ 5535 w 36898"/>
                <a:gd name="T1" fmla="*/ 5535 h 147593"/>
                <a:gd name="T2" fmla="*/ 36529 w 36898"/>
                <a:gd name="T3" fmla="*/ 5535 h 147593"/>
                <a:gd name="T4" fmla="*/ 36529 w 36898"/>
                <a:gd name="T5" fmla="*/ 147962 h 147593"/>
                <a:gd name="T6" fmla="*/ 5535 w 36898"/>
                <a:gd name="T7" fmla="*/ 147962 h 14759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898" h="147593">
                  <a:moveTo>
                    <a:pt x="5535" y="5535"/>
                  </a:moveTo>
                  <a:lnTo>
                    <a:pt x="36529" y="5535"/>
                  </a:lnTo>
                  <a:lnTo>
                    <a:pt x="36529" y="147962"/>
                  </a:lnTo>
                  <a:lnTo>
                    <a:pt x="5535" y="147962"/>
                  </a:lnTo>
                  <a:lnTo>
                    <a:pt x="5535" y="55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rtlCol="0" anchor="ctr"/>
            <a:lstStyle/>
            <a:p>
              <a:pPr rtl="0"/>
              <a:endParaRPr lang="fr-FR" dirty="0">
                <a:latin typeface="Arial" panose="020B0604020202020204" pitchFamily="34" charset="0"/>
              </a:endParaRPr>
            </a:p>
          </p:txBody>
        </p:sp>
        <p:sp>
          <p:nvSpPr>
            <p:cNvPr id="20" name="Forme libre : Forme 55">
              <a:extLst>
                <a:ext uri="{FF2B5EF4-FFF2-40B4-BE49-F238E27FC236}">
                  <a16:creationId xmlns:a16="http://schemas.microsoft.com/office/drawing/2014/main" id="{3DDF83D2-6892-B342-90C8-A022691BA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9070" y="2550753"/>
              <a:ext cx="147593" cy="376363"/>
            </a:xfrm>
            <a:custGeom>
              <a:avLst/>
              <a:gdLst>
                <a:gd name="T0" fmla="*/ 97781 w 147593"/>
                <a:gd name="T1" fmla="*/ 5535 h 376363"/>
                <a:gd name="T2" fmla="*/ 5535 w 147593"/>
                <a:gd name="T3" fmla="*/ 94829 h 376363"/>
                <a:gd name="T4" fmla="*/ 5535 w 147593"/>
                <a:gd name="T5" fmla="*/ 280796 h 376363"/>
                <a:gd name="T6" fmla="*/ 99256 w 147593"/>
                <a:gd name="T7" fmla="*/ 375256 h 376363"/>
                <a:gd name="T8" fmla="*/ 108850 w 147593"/>
                <a:gd name="T9" fmla="*/ 354593 h 376363"/>
                <a:gd name="T10" fmla="*/ 108112 w 147593"/>
                <a:gd name="T11" fmla="*/ 23246 h 376363"/>
                <a:gd name="T12" fmla="*/ 97781 w 147593"/>
                <a:gd name="T13" fmla="*/ 5535 h 376363"/>
                <a:gd name="T14" fmla="*/ 88924 w 147593"/>
                <a:gd name="T15" fmla="*/ 321385 h 376363"/>
                <a:gd name="T16" fmla="*/ 36529 w 147593"/>
                <a:gd name="T17" fmla="*/ 268251 h 376363"/>
                <a:gd name="T18" fmla="*/ 36529 w 147593"/>
                <a:gd name="T19" fmla="*/ 108112 h 376363"/>
                <a:gd name="T20" fmla="*/ 88924 w 147593"/>
                <a:gd name="T21" fmla="*/ 57930 h 376363"/>
                <a:gd name="T22" fmla="*/ 88924 w 147593"/>
                <a:gd name="T23" fmla="*/ 321385 h 3763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47593" h="376363">
                  <a:moveTo>
                    <a:pt x="97781" y="5535"/>
                  </a:moveTo>
                  <a:lnTo>
                    <a:pt x="5535" y="94829"/>
                  </a:lnTo>
                  <a:lnTo>
                    <a:pt x="5535" y="280796"/>
                  </a:lnTo>
                  <a:lnTo>
                    <a:pt x="99256" y="375256"/>
                  </a:lnTo>
                  <a:lnTo>
                    <a:pt x="108850" y="354593"/>
                  </a:lnTo>
                  <a:cubicBezTo>
                    <a:pt x="158294" y="246112"/>
                    <a:pt x="158294" y="122872"/>
                    <a:pt x="108112" y="23246"/>
                  </a:cubicBezTo>
                  <a:lnTo>
                    <a:pt x="97781" y="5535"/>
                  </a:lnTo>
                  <a:close/>
                  <a:moveTo>
                    <a:pt x="88924" y="321385"/>
                  </a:moveTo>
                  <a:lnTo>
                    <a:pt x="36529" y="268251"/>
                  </a:lnTo>
                  <a:lnTo>
                    <a:pt x="36529" y="108112"/>
                  </a:lnTo>
                  <a:lnTo>
                    <a:pt x="88924" y="57930"/>
                  </a:lnTo>
                  <a:cubicBezTo>
                    <a:pt x="122872" y="138369"/>
                    <a:pt x="122872" y="233567"/>
                    <a:pt x="88924" y="3213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rtlCol="0" anchor="ctr"/>
            <a:lstStyle/>
            <a:p>
              <a:pPr rtl="0"/>
              <a:endParaRPr lang="fr-FR" dirty="0">
                <a:latin typeface="Arial" panose="020B0604020202020204" pitchFamily="34" charset="0"/>
              </a:endParaRPr>
            </a:p>
          </p:txBody>
        </p:sp>
        <p:sp>
          <p:nvSpPr>
            <p:cNvPr id="21" name="Forme libre : Forme 56">
              <a:extLst>
                <a:ext uri="{FF2B5EF4-FFF2-40B4-BE49-F238E27FC236}">
                  <a16:creationId xmlns:a16="http://schemas.microsoft.com/office/drawing/2014/main" id="{11925AA4-BD66-D84A-A135-B4BBDD81B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4643" y="2545588"/>
              <a:ext cx="132834" cy="383743"/>
            </a:xfrm>
            <a:custGeom>
              <a:avLst/>
              <a:gdLst>
                <a:gd name="T0" fmla="*/ 28690 w 132834"/>
                <a:gd name="T1" fmla="*/ 31364 h 383742"/>
                <a:gd name="T2" fmla="*/ 29427 w 132834"/>
                <a:gd name="T3" fmla="*/ 358284 h 383742"/>
                <a:gd name="T4" fmla="*/ 36807 w 132834"/>
                <a:gd name="T5" fmla="*/ 383375 h 383742"/>
                <a:gd name="T6" fmla="*/ 129053 w 132834"/>
                <a:gd name="T7" fmla="*/ 289653 h 383742"/>
                <a:gd name="T8" fmla="*/ 129053 w 132834"/>
                <a:gd name="T9" fmla="*/ 103684 h 383742"/>
                <a:gd name="T10" fmla="*/ 36069 w 132834"/>
                <a:gd name="T11" fmla="*/ 5535 h 383742"/>
                <a:gd name="T12" fmla="*/ 28690 w 132834"/>
                <a:gd name="T13" fmla="*/ 31364 h 383742"/>
                <a:gd name="T14" fmla="*/ 50829 w 132834"/>
                <a:gd name="T15" fmla="*/ 66786 h 383742"/>
                <a:gd name="T16" fmla="*/ 98058 w 132834"/>
                <a:gd name="T17" fmla="*/ 116230 h 383742"/>
                <a:gd name="T18" fmla="*/ 98058 w 132834"/>
                <a:gd name="T19" fmla="*/ 277108 h 383742"/>
                <a:gd name="T20" fmla="*/ 52304 w 132834"/>
                <a:gd name="T21" fmla="*/ 323599 h 383742"/>
                <a:gd name="T22" fmla="*/ 50829 w 132834"/>
                <a:gd name="T23" fmla="*/ 66786 h 38374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32834" h="383742">
                  <a:moveTo>
                    <a:pt x="28690" y="31364"/>
                  </a:moveTo>
                  <a:cubicBezTo>
                    <a:pt x="-2305" y="130989"/>
                    <a:pt x="-2305" y="253492"/>
                    <a:pt x="29427" y="358283"/>
                  </a:cubicBezTo>
                  <a:lnTo>
                    <a:pt x="36807" y="383374"/>
                  </a:lnTo>
                  <a:lnTo>
                    <a:pt x="129053" y="289652"/>
                  </a:lnTo>
                  <a:lnTo>
                    <a:pt x="129053" y="103684"/>
                  </a:lnTo>
                  <a:lnTo>
                    <a:pt x="36069" y="5535"/>
                  </a:lnTo>
                  <a:lnTo>
                    <a:pt x="28690" y="31364"/>
                  </a:lnTo>
                  <a:close/>
                  <a:moveTo>
                    <a:pt x="50829" y="66786"/>
                  </a:moveTo>
                  <a:lnTo>
                    <a:pt x="98058" y="116230"/>
                  </a:lnTo>
                  <a:lnTo>
                    <a:pt x="98058" y="277107"/>
                  </a:lnTo>
                  <a:lnTo>
                    <a:pt x="52304" y="323598"/>
                  </a:lnTo>
                  <a:cubicBezTo>
                    <a:pt x="31641" y="240208"/>
                    <a:pt x="30903" y="147224"/>
                    <a:pt x="50829" y="667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rtlCol="0" anchor="ctr"/>
            <a:lstStyle/>
            <a:p>
              <a:pPr rtl="0"/>
              <a:endParaRPr lang="fr-FR" dirty="0">
                <a:latin typeface="Arial" panose="020B0604020202020204" pitchFamily="34" charset="0"/>
              </a:endParaRPr>
            </a:p>
          </p:txBody>
        </p:sp>
      </p:grpSp>
      <p:sp>
        <p:nvSpPr>
          <p:cNvPr id="16" name="Forme libre : Forme 18" title="Icône d’homme">
            <a:extLst>
              <a:ext uri="{FF2B5EF4-FFF2-40B4-BE49-F238E27FC236}">
                <a16:creationId xmlns:a16="http://schemas.microsoft.com/office/drawing/2014/main" id="{0BAA8FB4-4EAF-F643-8C0D-1F5670F513B6}"/>
              </a:ext>
            </a:extLst>
          </p:cNvPr>
          <p:cNvSpPr>
            <a:spLocks/>
          </p:cNvSpPr>
          <p:nvPr/>
        </p:nvSpPr>
        <p:spPr bwMode="auto">
          <a:xfrm>
            <a:off x="3732919" y="3175691"/>
            <a:ext cx="457200" cy="663575"/>
          </a:xfrm>
          <a:custGeom>
            <a:avLst/>
            <a:gdLst/>
            <a:ahLst/>
            <a:cxnLst/>
            <a:rect l="0" t="0" r="r" b="b"/>
            <a:pathLst>
              <a:path w="457539" h="664170">
                <a:moveTo>
                  <a:pt x="226707" y="5535"/>
                </a:moveTo>
                <a:cubicBezTo>
                  <a:pt x="217851" y="5535"/>
                  <a:pt x="208996" y="5535"/>
                  <a:pt x="200878" y="6273"/>
                </a:cubicBezTo>
                <a:cubicBezTo>
                  <a:pt x="200140" y="6273"/>
                  <a:pt x="198664" y="6273"/>
                  <a:pt x="197926" y="7011"/>
                </a:cubicBezTo>
                <a:cubicBezTo>
                  <a:pt x="190546" y="7749"/>
                  <a:pt x="183167" y="8487"/>
                  <a:pt x="176525" y="9962"/>
                </a:cubicBezTo>
                <a:cubicBezTo>
                  <a:pt x="169145" y="11438"/>
                  <a:pt x="161766" y="12914"/>
                  <a:pt x="154386" y="14390"/>
                </a:cubicBezTo>
                <a:lnTo>
                  <a:pt x="153648" y="15128"/>
                </a:lnTo>
                <a:cubicBezTo>
                  <a:pt x="138889" y="18818"/>
                  <a:pt x="124867" y="23984"/>
                  <a:pt x="112322" y="29888"/>
                </a:cubicBezTo>
                <a:cubicBezTo>
                  <a:pt x="99038" y="35791"/>
                  <a:pt x="87969" y="43909"/>
                  <a:pt x="76899" y="52765"/>
                </a:cubicBezTo>
                <a:cubicBezTo>
                  <a:pt x="71734" y="57192"/>
                  <a:pt x="66568" y="61620"/>
                  <a:pt x="62140" y="66786"/>
                </a:cubicBezTo>
                <a:cubicBezTo>
                  <a:pt x="42953" y="85973"/>
                  <a:pt x="28932" y="109588"/>
                  <a:pt x="19338" y="136893"/>
                </a:cubicBezTo>
                <a:cubicBezTo>
                  <a:pt x="17124" y="143534"/>
                  <a:pt x="14910" y="150176"/>
                  <a:pt x="13434" y="157556"/>
                </a:cubicBezTo>
                <a:cubicBezTo>
                  <a:pt x="11958" y="164198"/>
                  <a:pt x="10482" y="170839"/>
                  <a:pt x="9745" y="177481"/>
                </a:cubicBezTo>
                <a:cubicBezTo>
                  <a:pt x="9007" y="181909"/>
                  <a:pt x="8269" y="186337"/>
                  <a:pt x="8269" y="190764"/>
                </a:cubicBezTo>
                <a:cubicBezTo>
                  <a:pt x="7531" y="194454"/>
                  <a:pt x="7531" y="197406"/>
                  <a:pt x="6793" y="201096"/>
                </a:cubicBezTo>
                <a:cubicBezTo>
                  <a:pt x="6055" y="209213"/>
                  <a:pt x="6055" y="218069"/>
                  <a:pt x="6055" y="226925"/>
                </a:cubicBezTo>
                <a:cubicBezTo>
                  <a:pt x="6055" y="234304"/>
                  <a:pt x="7531" y="243160"/>
                  <a:pt x="9007" y="252754"/>
                </a:cubicBezTo>
                <a:cubicBezTo>
                  <a:pt x="10482" y="263085"/>
                  <a:pt x="12697" y="274893"/>
                  <a:pt x="14910" y="286700"/>
                </a:cubicBezTo>
                <a:cubicBezTo>
                  <a:pt x="17124" y="297032"/>
                  <a:pt x="19338" y="307363"/>
                  <a:pt x="22290" y="316957"/>
                </a:cubicBezTo>
                <a:cubicBezTo>
                  <a:pt x="22290" y="317695"/>
                  <a:pt x="23028" y="319171"/>
                  <a:pt x="23028" y="320646"/>
                </a:cubicBezTo>
                <a:cubicBezTo>
                  <a:pt x="24504" y="327288"/>
                  <a:pt x="26718" y="333192"/>
                  <a:pt x="28194" y="339096"/>
                </a:cubicBezTo>
                <a:cubicBezTo>
                  <a:pt x="23766" y="342785"/>
                  <a:pt x="20076" y="344999"/>
                  <a:pt x="15648" y="350903"/>
                </a:cubicBezTo>
                <a:cubicBezTo>
                  <a:pt x="9007" y="361235"/>
                  <a:pt x="3841" y="375994"/>
                  <a:pt x="6055" y="393705"/>
                </a:cubicBezTo>
                <a:cubicBezTo>
                  <a:pt x="11958" y="444625"/>
                  <a:pt x="43691" y="462336"/>
                  <a:pt x="54023" y="467502"/>
                </a:cubicBezTo>
                <a:cubicBezTo>
                  <a:pt x="57712" y="491117"/>
                  <a:pt x="70258" y="520635"/>
                  <a:pt x="90183" y="550154"/>
                </a:cubicBezTo>
                <a:cubicBezTo>
                  <a:pt x="111584" y="581887"/>
                  <a:pt x="141103" y="612881"/>
                  <a:pt x="177263" y="630592"/>
                </a:cubicBezTo>
                <a:cubicBezTo>
                  <a:pt x="178001" y="630592"/>
                  <a:pt x="178739" y="631330"/>
                  <a:pt x="178739" y="632068"/>
                </a:cubicBezTo>
                <a:cubicBezTo>
                  <a:pt x="192023" y="647566"/>
                  <a:pt x="209733" y="658635"/>
                  <a:pt x="231872" y="658635"/>
                </a:cubicBezTo>
                <a:cubicBezTo>
                  <a:pt x="253274" y="658635"/>
                  <a:pt x="271723" y="647566"/>
                  <a:pt x="285006" y="632068"/>
                </a:cubicBezTo>
                <a:cubicBezTo>
                  <a:pt x="285744" y="632068"/>
                  <a:pt x="286482" y="631330"/>
                  <a:pt x="286482" y="630592"/>
                </a:cubicBezTo>
                <a:cubicBezTo>
                  <a:pt x="322643" y="612881"/>
                  <a:pt x="351423" y="582625"/>
                  <a:pt x="372824" y="550154"/>
                </a:cubicBezTo>
                <a:cubicBezTo>
                  <a:pt x="392750" y="520635"/>
                  <a:pt x="404557" y="491117"/>
                  <a:pt x="408984" y="467502"/>
                </a:cubicBezTo>
                <a:cubicBezTo>
                  <a:pt x="419316" y="462336"/>
                  <a:pt x="451787" y="444625"/>
                  <a:pt x="458428" y="393705"/>
                </a:cubicBezTo>
                <a:cubicBezTo>
                  <a:pt x="460642" y="375994"/>
                  <a:pt x="455477" y="361235"/>
                  <a:pt x="448097" y="350903"/>
                </a:cubicBezTo>
                <a:cubicBezTo>
                  <a:pt x="443669" y="344999"/>
                  <a:pt x="439979" y="342785"/>
                  <a:pt x="435552" y="339096"/>
                </a:cubicBezTo>
                <a:cubicBezTo>
                  <a:pt x="437765" y="331716"/>
                  <a:pt x="440717" y="323598"/>
                  <a:pt x="442931" y="314005"/>
                </a:cubicBezTo>
                <a:cubicBezTo>
                  <a:pt x="442931" y="313267"/>
                  <a:pt x="442931" y="312529"/>
                  <a:pt x="443669" y="312529"/>
                </a:cubicBezTo>
                <a:cubicBezTo>
                  <a:pt x="443669" y="311791"/>
                  <a:pt x="444407" y="310315"/>
                  <a:pt x="444407" y="309577"/>
                </a:cubicBezTo>
                <a:cubicBezTo>
                  <a:pt x="446621" y="299983"/>
                  <a:pt x="448835" y="289652"/>
                  <a:pt x="450311" y="280058"/>
                </a:cubicBezTo>
                <a:cubicBezTo>
                  <a:pt x="452525" y="268989"/>
                  <a:pt x="454738" y="257919"/>
                  <a:pt x="455477" y="247588"/>
                </a:cubicBezTo>
                <a:cubicBezTo>
                  <a:pt x="456215" y="244636"/>
                  <a:pt x="456215" y="241684"/>
                  <a:pt x="456215" y="237994"/>
                </a:cubicBezTo>
                <a:cubicBezTo>
                  <a:pt x="456952" y="232090"/>
                  <a:pt x="456952" y="226925"/>
                  <a:pt x="457691" y="221021"/>
                </a:cubicBezTo>
                <a:cubicBezTo>
                  <a:pt x="457691" y="215117"/>
                  <a:pt x="458428" y="209951"/>
                  <a:pt x="458428" y="204786"/>
                </a:cubicBezTo>
                <a:cubicBezTo>
                  <a:pt x="458428" y="201096"/>
                  <a:pt x="458428" y="196668"/>
                  <a:pt x="457691" y="192240"/>
                </a:cubicBezTo>
                <a:cubicBezTo>
                  <a:pt x="457691" y="191502"/>
                  <a:pt x="457691" y="190764"/>
                  <a:pt x="457691" y="190764"/>
                </a:cubicBezTo>
                <a:cubicBezTo>
                  <a:pt x="457691" y="187074"/>
                  <a:pt x="456952" y="184123"/>
                  <a:pt x="456215" y="180433"/>
                </a:cubicBezTo>
                <a:cubicBezTo>
                  <a:pt x="456215" y="178219"/>
                  <a:pt x="455477" y="176005"/>
                  <a:pt x="455477" y="174529"/>
                </a:cubicBezTo>
                <a:cubicBezTo>
                  <a:pt x="455477" y="172315"/>
                  <a:pt x="454738" y="170101"/>
                  <a:pt x="454738" y="168625"/>
                </a:cubicBezTo>
                <a:cubicBezTo>
                  <a:pt x="454738" y="167149"/>
                  <a:pt x="454001" y="165673"/>
                  <a:pt x="454001" y="163460"/>
                </a:cubicBezTo>
                <a:cubicBezTo>
                  <a:pt x="453262" y="161246"/>
                  <a:pt x="452525" y="159032"/>
                  <a:pt x="452525" y="156080"/>
                </a:cubicBezTo>
                <a:cubicBezTo>
                  <a:pt x="451787" y="154604"/>
                  <a:pt x="451787" y="153128"/>
                  <a:pt x="451049" y="151652"/>
                </a:cubicBezTo>
                <a:cubicBezTo>
                  <a:pt x="450311" y="149438"/>
                  <a:pt x="449573" y="146486"/>
                  <a:pt x="448835" y="144272"/>
                </a:cubicBezTo>
                <a:cubicBezTo>
                  <a:pt x="448097" y="142796"/>
                  <a:pt x="448097" y="141321"/>
                  <a:pt x="447359" y="140583"/>
                </a:cubicBezTo>
                <a:cubicBezTo>
                  <a:pt x="446621" y="138369"/>
                  <a:pt x="445145" y="136155"/>
                  <a:pt x="444407" y="133203"/>
                </a:cubicBezTo>
                <a:cubicBezTo>
                  <a:pt x="442931" y="129513"/>
                  <a:pt x="440717" y="125823"/>
                  <a:pt x="439241" y="122133"/>
                </a:cubicBezTo>
                <a:cubicBezTo>
                  <a:pt x="438503" y="120657"/>
                  <a:pt x="437765" y="119182"/>
                  <a:pt x="437028" y="117706"/>
                </a:cubicBezTo>
                <a:cubicBezTo>
                  <a:pt x="435552" y="115492"/>
                  <a:pt x="434076" y="114016"/>
                  <a:pt x="433338" y="111802"/>
                </a:cubicBezTo>
                <a:cubicBezTo>
                  <a:pt x="432599" y="110326"/>
                  <a:pt x="431862" y="108850"/>
                  <a:pt x="430386" y="107374"/>
                </a:cubicBezTo>
                <a:cubicBezTo>
                  <a:pt x="428910" y="105898"/>
                  <a:pt x="428172" y="103684"/>
                  <a:pt x="426696" y="102208"/>
                </a:cubicBezTo>
                <a:cubicBezTo>
                  <a:pt x="425958" y="100732"/>
                  <a:pt x="424482" y="99256"/>
                  <a:pt x="423006" y="98518"/>
                </a:cubicBezTo>
                <a:cubicBezTo>
                  <a:pt x="421530" y="97043"/>
                  <a:pt x="420054" y="94829"/>
                  <a:pt x="418578" y="93353"/>
                </a:cubicBezTo>
                <a:cubicBezTo>
                  <a:pt x="417102" y="91877"/>
                  <a:pt x="415626" y="90401"/>
                  <a:pt x="414150" y="89663"/>
                </a:cubicBezTo>
                <a:cubicBezTo>
                  <a:pt x="411199" y="86711"/>
                  <a:pt x="407509" y="84497"/>
                  <a:pt x="404557" y="82283"/>
                </a:cubicBezTo>
                <a:cubicBezTo>
                  <a:pt x="390535" y="72690"/>
                  <a:pt x="373562" y="66048"/>
                  <a:pt x="353637" y="64572"/>
                </a:cubicBezTo>
                <a:cubicBezTo>
                  <a:pt x="349947" y="58668"/>
                  <a:pt x="343306" y="51289"/>
                  <a:pt x="335188" y="43909"/>
                </a:cubicBezTo>
                <a:cubicBezTo>
                  <a:pt x="332236" y="40957"/>
                  <a:pt x="328546" y="38005"/>
                  <a:pt x="324857" y="35053"/>
                </a:cubicBezTo>
                <a:cubicBezTo>
                  <a:pt x="324118" y="35053"/>
                  <a:pt x="324118" y="34315"/>
                  <a:pt x="323380" y="34315"/>
                </a:cubicBezTo>
                <a:cubicBezTo>
                  <a:pt x="322643" y="34315"/>
                  <a:pt x="322643" y="33577"/>
                  <a:pt x="321904" y="33577"/>
                </a:cubicBezTo>
                <a:cubicBezTo>
                  <a:pt x="318215" y="30626"/>
                  <a:pt x="313787" y="28412"/>
                  <a:pt x="309359" y="26198"/>
                </a:cubicBezTo>
                <a:cubicBezTo>
                  <a:pt x="295338" y="18818"/>
                  <a:pt x="277626" y="12176"/>
                  <a:pt x="255487" y="9225"/>
                </a:cubicBezTo>
                <a:cubicBezTo>
                  <a:pt x="254750" y="9225"/>
                  <a:pt x="253274" y="9225"/>
                  <a:pt x="252536" y="8487"/>
                </a:cubicBezTo>
                <a:cubicBezTo>
                  <a:pt x="251798" y="8487"/>
                  <a:pt x="251060" y="8487"/>
                  <a:pt x="249584" y="8487"/>
                </a:cubicBezTo>
                <a:cubicBezTo>
                  <a:pt x="240728" y="6273"/>
                  <a:pt x="234087" y="5535"/>
                  <a:pt x="226707" y="5535"/>
                </a:cubicBezTo>
                <a:close/>
                <a:moveTo>
                  <a:pt x="336664" y="181171"/>
                </a:moveTo>
                <a:cubicBezTo>
                  <a:pt x="350685" y="203310"/>
                  <a:pt x="372086" y="244636"/>
                  <a:pt x="372086" y="288914"/>
                </a:cubicBezTo>
                <a:cubicBezTo>
                  <a:pt x="372086" y="312529"/>
                  <a:pt x="381680" y="351641"/>
                  <a:pt x="413413" y="356069"/>
                </a:cubicBezTo>
                <a:cubicBezTo>
                  <a:pt x="416364" y="358283"/>
                  <a:pt x="420054" y="361235"/>
                  <a:pt x="423006" y="366400"/>
                </a:cubicBezTo>
                <a:cubicBezTo>
                  <a:pt x="426696" y="372304"/>
                  <a:pt x="429648" y="379684"/>
                  <a:pt x="428172" y="390015"/>
                </a:cubicBezTo>
                <a:cubicBezTo>
                  <a:pt x="423006" y="435769"/>
                  <a:pt x="391274" y="444625"/>
                  <a:pt x="391274" y="444625"/>
                </a:cubicBezTo>
                <a:cubicBezTo>
                  <a:pt x="386108" y="446101"/>
                  <a:pt x="382418" y="451267"/>
                  <a:pt x="381680" y="456432"/>
                </a:cubicBezTo>
                <a:cubicBezTo>
                  <a:pt x="380204" y="471930"/>
                  <a:pt x="368396" y="503662"/>
                  <a:pt x="348472" y="533181"/>
                </a:cubicBezTo>
                <a:cubicBezTo>
                  <a:pt x="328546" y="562700"/>
                  <a:pt x="301979" y="590742"/>
                  <a:pt x="271723" y="604764"/>
                </a:cubicBezTo>
                <a:cubicBezTo>
                  <a:pt x="269509" y="605502"/>
                  <a:pt x="267295" y="607715"/>
                  <a:pt x="265819" y="609929"/>
                </a:cubicBezTo>
                <a:cubicBezTo>
                  <a:pt x="258440" y="620999"/>
                  <a:pt x="245156" y="629117"/>
                  <a:pt x="230397" y="629117"/>
                </a:cubicBezTo>
                <a:cubicBezTo>
                  <a:pt x="215638" y="629117"/>
                  <a:pt x="202354" y="621737"/>
                  <a:pt x="194974" y="609929"/>
                </a:cubicBezTo>
                <a:cubicBezTo>
                  <a:pt x="193499" y="607715"/>
                  <a:pt x="191284" y="606240"/>
                  <a:pt x="189070" y="604764"/>
                </a:cubicBezTo>
                <a:cubicBezTo>
                  <a:pt x="158814" y="590742"/>
                  <a:pt x="131509" y="562700"/>
                  <a:pt x="112322" y="533181"/>
                </a:cubicBezTo>
                <a:cubicBezTo>
                  <a:pt x="92397" y="503662"/>
                  <a:pt x="80589" y="471930"/>
                  <a:pt x="78375" y="456432"/>
                </a:cubicBezTo>
                <a:cubicBezTo>
                  <a:pt x="77638" y="451267"/>
                  <a:pt x="73948" y="446839"/>
                  <a:pt x="68782" y="444625"/>
                </a:cubicBezTo>
                <a:cubicBezTo>
                  <a:pt x="68782" y="444625"/>
                  <a:pt x="37049" y="435031"/>
                  <a:pt x="31884" y="389277"/>
                </a:cubicBezTo>
                <a:cubicBezTo>
                  <a:pt x="30408" y="378946"/>
                  <a:pt x="33360" y="371566"/>
                  <a:pt x="37049" y="365662"/>
                </a:cubicBezTo>
                <a:cubicBezTo>
                  <a:pt x="38526" y="363449"/>
                  <a:pt x="40739" y="361235"/>
                  <a:pt x="42215" y="359759"/>
                </a:cubicBezTo>
                <a:cubicBezTo>
                  <a:pt x="43691" y="359759"/>
                  <a:pt x="44429" y="360497"/>
                  <a:pt x="45905" y="360497"/>
                </a:cubicBezTo>
                <a:cubicBezTo>
                  <a:pt x="73948" y="360497"/>
                  <a:pt x="83541" y="314005"/>
                  <a:pt x="88707" y="289652"/>
                </a:cubicBezTo>
                <a:cubicBezTo>
                  <a:pt x="97563" y="245374"/>
                  <a:pt x="146268" y="232828"/>
                  <a:pt x="216375" y="232828"/>
                </a:cubicBezTo>
                <a:cubicBezTo>
                  <a:pt x="282055" y="232090"/>
                  <a:pt x="318953" y="201834"/>
                  <a:pt x="336664" y="181171"/>
                </a:cubicBezTo>
                <a:close/>
                <a:moveTo>
                  <a:pt x="152172" y="359759"/>
                </a:moveTo>
                <a:cubicBezTo>
                  <a:pt x="140365" y="359759"/>
                  <a:pt x="130771" y="369352"/>
                  <a:pt x="130771" y="381160"/>
                </a:cubicBezTo>
                <a:cubicBezTo>
                  <a:pt x="130771" y="392967"/>
                  <a:pt x="140365" y="402561"/>
                  <a:pt x="152172" y="402561"/>
                </a:cubicBezTo>
                <a:cubicBezTo>
                  <a:pt x="163980" y="402561"/>
                  <a:pt x="173573" y="392967"/>
                  <a:pt x="173573" y="381160"/>
                </a:cubicBezTo>
                <a:cubicBezTo>
                  <a:pt x="173573" y="369352"/>
                  <a:pt x="163980" y="359759"/>
                  <a:pt x="152172" y="359759"/>
                </a:cubicBezTo>
                <a:close/>
                <a:moveTo>
                  <a:pt x="308621" y="359759"/>
                </a:moveTo>
                <a:cubicBezTo>
                  <a:pt x="296814" y="359759"/>
                  <a:pt x="287220" y="369352"/>
                  <a:pt x="287220" y="381160"/>
                </a:cubicBezTo>
                <a:cubicBezTo>
                  <a:pt x="287220" y="392967"/>
                  <a:pt x="296814" y="402561"/>
                  <a:pt x="308621" y="402561"/>
                </a:cubicBezTo>
                <a:cubicBezTo>
                  <a:pt x="320428" y="402561"/>
                  <a:pt x="330022" y="392967"/>
                  <a:pt x="330022" y="381160"/>
                </a:cubicBezTo>
                <a:cubicBezTo>
                  <a:pt x="330022" y="369352"/>
                  <a:pt x="319691" y="359759"/>
                  <a:pt x="308621" y="35975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rtlCol="0" anchor="ctr"/>
          <a:lstStyle/>
          <a:p>
            <a:pPr rtl="0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168B0C2B-3695-4D6A-AED2-61B1E08049F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249785" y="1753791"/>
            <a:ext cx="2068694" cy="744971"/>
          </a:xfrm>
        </p:spPr>
        <p:txBody>
          <a:bodyPr rtlCol="0"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fr-FR" sz="1100" b="1" dirty="0" smtClean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GESTION RH POUR PME EN PHASE DE CROISSANCE</a:t>
            </a:r>
            <a:endParaRPr lang="fr-FR" sz="1100" b="1" dirty="0">
              <a:solidFill>
                <a:schemeClr val="accent1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rtl="0"/>
            <a:endParaRPr lang="fr-FR" sz="1050" dirty="0">
              <a:latin typeface="Trebuchet MS" panose="020B060302020202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3B92369-599A-4F81-A928-2DF2B9E096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2008" y="4772231"/>
            <a:ext cx="2587777" cy="644990"/>
          </a:xfrm>
        </p:spPr>
        <p:txBody>
          <a:bodyPr rtlCol="0">
            <a:noAutofit/>
          </a:bodyPr>
          <a:lstStyle/>
          <a:p>
            <a:pPr rtl="0">
              <a:lnSpc>
                <a:spcPct val="120000"/>
              </a:lnSpc>
              <a:spcBef>
                <a:spcPts val="0"/>
              </a:spcBef>
            </a:pPr>
            <a:r>
              <a:rPr lang="fr-FR" sz="1100" b="1" dirty="0" smtClean="0">
                <a:latin typeface="Arial" panose="020B0604020202020204" pitchFamily="34" charset="0"/>
              </a:rPr>
              <a:t>EMPLOYABILITE</a:t>
            </a:r>
          </a:p>
          <a:p>
            <a:pPr rtl="0">
              <a:lnSpc>
                <a:spcPct val="120000"/>
              </a:lnSpc>
              <a:spcBef>
                <a:spcPts val="0"/>
              </a:spcBef>
            </a:pPr>
            <a:r>
              <a:rPr lang="fr-FR" sz="1100" b="1" dirty="0" smtClean="0">
                <a:latin typeface="Arial" panose="020B0604020202020204" pitchFamily="34" charset="0"/>
              </a:rPr>
              <a:t> INSERTION PROFESSIONNELLE</a:t>
            </a:r>
            <a:endParaRPr lang="fr-FR" sz="1100" b="1" dirty="0">
              <a:latin typeface="Arial" panose="020B0604020202020204" pitchFamily="34" charset="0"/>
            </a:endParaRPr>
          </a:p>
        </p:txBody>
      </p:sp>
      <p:sp>
        <p:nvSpPr>
          <p:cNvPr id="15" name="Forme libre : Forme 19" title="Icône de femme">
            <a:extLst>
              <a:ext uri="{FF2B5EF4-FFF2-40B4-BE49-F238E27FC236}">
                <a16:creationId xmlns:a16="http://schemas.microsoft.com/office/drawing/2014/main" id="{3BE664E6-D977-154E-919A-E903DA120F54}"/>
              </a:ext>
            </a:extLst>
          </p:cNvPr>
          <p:cNvSpPr>
            <a:spLocks/>
          </p:cNvSpPr>
          <p:nvPr/>
        </p:nvSpPr>
        <p:spPr bwMode="auto">
          <a:xfrm>
            <a:off x="1602683" y="3305551"/>
            <a:ext cx="611188" cy="655637"/>
          </a:xfrm>
          <a:custGeom>
            <a:avLst/>
            <a:gdLst>
              <a:gd name="T0" fmla="*/ 289106 w 612512"/>
              <a:gd name="T1" fmla="*/ 5535 h 656790"/>
              <a:gd name="T2" fmla="*/ 37460 w 612512"/>
              <a:gd name="T3" fmla="*/ 257181 h 656790"/>
              <a:gd name="T4" fmla="*/ 43363 w 612512"/>
              <a:gd name="T5" fmla="*/ 324336 h 656790"/>
              <a:gd name="T6" fmla="*/ 8679 w 612512"/>
              <a:gd name="T7" fmla="*/ 522849 h 656790"/>
              <a:gd name="T8" fmla="*/ 5727 w 612512"/>
              <a:gd name="T9" fmla="*/ 533181 h 656790"/>
              <a:gd name="T10" fmla="*/ 11631 w 612512"/>
              <a:gd name="T11" fmla="*/ 542774 h 656790"/>
              <a:gd name="T12" fmla="*/ 199074 w 612512"/>
              <a:gd name="T13" fmla="*/ 595170 h 656790"/>
              <a:gd name="T14" fmla="*/ 305341 w 612512"/>
              <a:gd name="T15" fmla="*/ 656421 h 656790"/>
              <a:gd name="T16" fmla="*/ 412347 w 612512"/>
              <a:gd name="T17" fmla="*/ 595170 h 656790"/>
              <a:gd name="T18" fmla="*/ 603480 w 612512"/>
              <a:gd name="T19" fmla="*/ 542774 h 656790"/>
              <a:gd name="T20" fmla="*/ 609384 w 612512"/>
              <a:gd name="T21" fmla="*/ 533181 h 656790"/>
              <a:gd name="T22" fmla="*/ 606432 w 612512"/>
              <a:gd name="T23" fmla="*/ 522111 h 656790"/>
              <a:gd name="T24" fmla="*/ 568057 w 612512"/>
              <a:gd name="T25" fmla="*/ 335406 h 656790"/>
              <a:gd name="T26" fmla="*/ 573961 w 612512"/>
              <a:gd name="T27" fmla="*/ 267513 h 656790"/>
              <a:gd name="T28" fmla="*/ 416036 w 612512"/>
              <a:gd name="T29" fmla="*/ 63096 h 656790"/>
              <a:gd name="T30" fmla="*/ 289106 w 612512"/>
              <a:gd name="T31" fmla="*/ 5535 h 656790"/>
              <a:gd name="T32" fmla="*/ 289106 w 612512"/>
              <a:gd name="T33" fmla="*/ 5535 h 656790"/>
              <a:gd name="T34" fmla="*/ 404229 w 612512"/>
              <a:gd name="T35" fmla="*/ 223235 h 656790"/>
              <a:gd name="T36" fmla="*/ 463266 w 612512"/>
              <a:gd name="T37" fmla="*/ 378208 h 656790"/>
              <a:gd name="T38" fmla="*/ 395373 w 612512"/>
              <a:gd name="T39" fmla="*/ 574507 h 656790"/>
              <a:gd name="T40" fmla="*/ 395373 w 612512"/>
              <a:gd name="T41" fmla="*/ 575245 h 656790"/>
              <a:gd name="T42" fmla="*/ 307555 w 612512"/>
              <a:gd name="T43" fmla="*/ 629854 h 656790"/>
              <a:gd name="T44" fmla="*/ 219737 w 612512"/>
              <a:gd name="T45" fmla="*/ 575245 h 656790"/>
              <a:gd name="T46" fmla="*/ 218999 w 612512"/>
              <a:gd name="T47" fmla="*/ 574507 h 656790"/>
              <a:gd name="T48" fmla="*/ 151844 w 612512"/>
              <a:gd name="T49" fmla="*/ 417320 h 656790"/>
              <a:gd name="T50" fmla="*/ 266229 w 612512"/>
              <a:gd name="T51" fmla="*/ 318433 h 656790"/>
              <a:gd name="T52" fmla="*/ 297223 w 612512"/>
              <a:gd name="T53" fmla="*/ 310315 h 656790"/>
              <a:gd name="T54" fmla="*/ 404229 w 612512"/>
              <a:gd name="T55" fmla="*/ 223235 h 656790"/>
              <a:gd name="T56" fmla="*/ 404229 w 612512"/>
              <a:gd name="T57" fmla="*/ 223235 h 656790"/>
              <a:gd name="T58" fmla="*/ 229331 w 612512"/>
              <a:gd name="T59" fmla="*/ 373780 h 656790"/>
              <a:gd name="T60" fmla="*/ 207930 w 612512"/>
              <a:gd name="T61" fmla="*/ 395181 h 656790"/>
              <a:gd name="T62" fmla="*/ 229331 w 612512"/>
              <a:gd name="T63" fmla="*/ 416582 h 656790"/>
              <a:gd name="T64" fmla="*/ 250732 w 612512"/>
              <a:gd name="T65" fmla="*/ 395181 h 656790"/>
              <a:gd name="T66" fmla="*/ 229331 w 612512"/>
              <a:gd name="T67" fmla="*/ 373780 h 656790"/>
              <a:gd name="T68" fmla="*/ 229331 w 612512"/>
              <a:gd name="T69" fmla="*/ 373780 h 656790"/>
              <a:gd name="T70" fmla="*/ 385042 w 612512"/>
              <a:gd name="T71" fmla="*/ 373780 h 656790"/>
              <a:gd name="T72" fmla="*/ 363640 w 612512"/>
              <a:gd name="T73" fmla="*/ 395181 h 656790"/>
              <a:gd name="T74" fmla="*/ 385042 w 612512"/>
              <a:gd name="T75" fmla="*/ 416582 h 656790"/>
              <a:gd name="T76" fmla="*/ 406443 w 612512"/>
              <a:gd name="T77" fmla="*/ 395181 h 656790"/>
              <a:gd name="T78" fmla="*/ 385042 w 612512"/>
              <a:gd name="T79" fmla="*/ 373780 h 656790"/>
              <a:gd name="T80" fmla="*/ 385042 w 612512"/>
              <a:gd name="T81" fmla="*/ 373780 h 65679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12512" h="656790">
                <a:moveTo>
                  <a:pt x="289106" y="5535"/>
                </a:moveTo>
                <a:cubicBezTo>
                  <a:pt x="134133" y="5535"/>
                  <a:pt x="37460" y="102208"/>
                  <a:pt x="37460" y="257181"/>
                </a:cubicBezTo>
                <a:cubicBezTo>
                  <a:pt x="37460" y="279320"/>
                  <a:pt x="40411" y="301459"/>
                  <a:pt x="43363" y="324336"/>
                </a:cubicBezTo>
                <a:cubicBezTo>
                  <a:pt x="52219" y="387063"/>
                  <a:pt x="61074" y="452742"/>
                  <a:pt x="8679" y="522849"/>
                </a:cubicBezTo>
                <a:cubicBezTo>
                  <a:pt x="6465" y="525801"/>
                  <a:pt x="4989" y="529491"/>
                  <a:pt x="5727" y="533181"/>
                </a:cubicBezTo>
                <a:cubicBezTo>
                  <a:pt x="6465" y="536871"/>
                  <a:pt x="8679" y="540561"/>
                  <a:pt x="11631" y="542774"/>
                </a:cubicBezTo>
                <a:cubicBezTo>
                  <a:pt x="13845" y="544250"/>
                  <a:pt x="70668" y="581149"/>
                  <a:pt x="199074" y="595170"/>
                </a:cubicBezTo>
                <a:cubicBezTo>
                  <a:pt x="231545" y="634282"/>
                  <a:pt x="269181" y="656421"/>
                  <a:pt x="305341" y="656421"/>
                </a:cubicBezTo>
                <a:cubicBezTo>
                  <a:pt x="341501" y="656421"/>
                  <a:pt x="379138" y="635020"/>
                  <a:pt x="412347" y="595170"/>
                </a:cubicBezTo>
                <a:cubicBezTo>
                  <a:pt x="541491" y="581149"/>
                  <a:pt x="601266" y="544250"/>
                  <a:pt x="603480" y="542774"/>
                </a:cubicBezTo>
                <a:cubicBezTo>
                  <a:pt x="607170" y="540561"/>
                  <a:pt x="608646" y="536871"/>
                  <a:pt x="609384" y="533181"/>
                </a:cubicBezTo>
                <a:cubicBezTo>
                  <a:pt x="610122" y="529491"/>
                  <a:pt x="609384" y="525063"/>
                  <a:pt x="606432" y="522111"/>
                </a:cubicBezTo>
                <a:cubicBezTo>
                  <a:pt x="553298" y="454218"/>
                  <a:pt x="560678" y="396657"/>
                  <a:pt x="568057" y="335406"/>
                </a:cubicBezTo>
                <a:cubicBezTo>
                  <a:pt x="571009" y="313267"/>
                  <a:pt x="573961" y="291128"/>
                  <a:pt x="573961" y="267513"/>
                </a:cubicBezTo>
                <a:cubicBezTo>
                  <a:pt x="573961" y="175267"/>
                  <a:pt x="532635" y="66786"/>
                  <a:pt x="416036" y="63096"/>
                </a:cubicBezTo>
                <a:cubicBezTo>
                  <a:pt x="369545" y="15866"/>
                  <a:pt x="321577" y="5535"/>
                  <a:pt x="289106" y="5535"/>
                </a:cubicBezTo>
                <a:close/>
                <a:moveTo>
                  <a:pt x="404229" y="223235"/>
                </a:moveTo>
                <a:cubicBezTo>
                  <a:pt x="424892" y="245374"/>
                  <a:pt x="463266" y="297032"/>
                  <a:pt x="463266" y="378208"/>
                </a:cubicBezTo>
                <a:cubicBezTo>
                  <a:pt x="463266" y="486689"/>
                  <a:pt x="395373" y="573769"/>
                  <a:pt x="395373" y="574507"/>
                </a:cubicBezTo>
                <a:cubicBezTo>
                  <a:pt x="395373" y="574507"/>
                  <a:pt x="395373" y="574507"/>
                  <a:pt x="395373" y="575245"/>
                </a:cubicBezTo>
                <a:cubicBezTo>
                  <a:pt x="367330" y="609929"/>
                  <a:pt x="336336" y="629854"/>
                  <a:pt x="307555" y="629854"/>
                </a:cubicBezTo>
                <a:cubicBezTo>
                  <a:pt x="278774" y="629854"/>
                  <a:pt x="247780" y="610667"/>
                  <a:pt x="219737" y="575245"/>
                </a:cubicBezTo>
                <a:cubicBezTo>
                  <a:pt x="219737" y="575245"/>
                  <a:pt x="219737" y="575245"/>
                  <a:pt x="218999" y="574507"/>
                </a:cubicBezTo>
                <a:cubicBezTo>
                  <a:pt x="218261" y="573769"/>
                  <a:pt x="151844" y="510304"/>
                  <a:pt x="151844" y="417320"/>
                </a:cubicBezTo>
                <a:cubicBezTo>
                  <a:pt x="151844" y="346475"/>
                  <a:pt x="212357" y="331716"/>
                  <a:pt x="266229" y="318433"/>
                </a:cubicBezTo>
                <a:cubicBezTo>
                  <a:pt x="277299" y="315481"/>
                  <a:pt x="287630" y="313267"/>
                  <a:pt x="297223" y="310315"/>
                </a:cubicBezTo>
                <a:cubicBezTo>
                  <a:pt x="360689" y="290390"/>
                  <a:pt x="390945" y="248326"/>
                  <a:pt x="404229" y="223235"/>
                </a:cubicBezTo>
                <a:close/>
                <a:moveTo>
                  <a:pt x="229331" y="373780"/>
                </a:moveTo>
                <a:cubicBezTo>
                  <a:pt x="217523" y="373780"/>
                  <a:pt x="207930" y="383374"/>
                  <a:pt x="207930" y="395181"/>
                </a:cubicBezTo>
                <a:cubicBezTo>
                  <a:pt x="207930" y="406989"/>
                  <a:pt x="217523" y="416582"/>
                  <a:pt x="229331" y="416582"/>
                </a:cubicBezTo>
                <a:cubicBezTo>
                  <a:pt x="241138" y="416582"/>
                  <a:pt x="250732" y="406989"/>
                  <a:pt x="250732" y="395181"/>
                </a:cubicBezTo>
                <a:cubicBezTo>
                  <a:pt x="249994" y="383374"/>
                  <a:pt x="241138" y="373780"/>
                  <a:pt x="229331" y="373780"/>
                </a:cubicBezTo>
                <a:close/>
                <a:moveTo>
                  <a:pt x="385042" y="373780"/>
                </a:moveTo>
                <a:cubicBezTo>
                  <a:pt x="373234" y="373780"/>
                  <a:pt x="363640" y="383374"/>
                  <a:pt x="363640" y="395181"/>
                </a:cubicBezTo>
                <a:cubicBezTo>
                  <a:pt x="363640" y="406989"/>
                  <a:pt x="373234" y="416582"/>
                  <a:pt x="385042" y="416582"/>
                </a:cubicBezTo>
                <a:cubicBezTo>
                  <a:pt x="396849" y="416582"/>
                  <a:pt x="406443" y="406989"/>
                  <a:pt x="406443" y="395181"/>
                </a:cubicBezTo>
                <a:cubicBezTo>
                  <a:pt x="406443" y="383374"/>
                  <a:pt x="396849" y="373780"/>
                  <a:pt x="385042" y="3737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rtlCol="0" anchor="ctr"/>
          <a:lstStyle/>
          <a:p>
            <a:pPr rtl="0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07C74F4C-78ED-4AFC-BEB8-A0EADB60E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9215" y="97406"/>
            <a:ext cx="6614076" cy="644475"/>
          </a:xfrm>
        </p:spPr>
        <p:txBody>
          <a:bodyPr rtlCol="0">
            <a:normAutofit/>
          </a:bodyPr>
          <a:lstStyle/>
          <a:p>
            <a:pPr algn="ctr" rtl="0"/>
            <a:r>
              <a:rPr lang="fr-FR" b="1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Nos domaines de formation</a:t>
            </a:r>
            <a:endParaRPr lang="fr-FR" b="1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9136966" y="1678627"/>
            <a:ext cx="2412777" cy="35006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9972107" y="625642"/>
            <a:ext cx="162526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J</a:t>
            </a:r>
            <a:r>
              <a:rPr lang="fr-FR" dirty="0" smtClean="0">
                <a:solidFill>
                  <a:srgbClr val="FF0000"/>
                </a:solidFill>
              </a:rPr>
              <a:t>orge, </a:t>
            </a:r>
            <a:r>
              <a:rPr lang="fr-FR" dirty="0" err="1" smtClean="0">
                <a:solidFill>
                  <a:srgbClr val="FF0000"/>
                </a:solidFill>
              </a:rPr>
              <a:t>please</a:t>
            </a:r>
            <a:r>
              <a:rPr lang="fr-FR" dirty="0" smtClean="0">
                <a:solidFill>
                  <a:srgbClr val="FF0000"/>
                </a:solidFill>
              </a:rPr>
              <a:t> select </a:t>
            </a:r>
            <a:r>
              <a:rPr lang="fr-FR" dirty="0" err="1" smtClean="0">
                <a:solidFill>
                  <a:srgbClr val="FF0000"/>
                </a:solidFill>
              </a:rPr>
              <a:t>pictogram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according</a:t>
            </a:r>
            <a:r>
              <a:rPr lang="fr-FR" dirty="0" smtClean="0">
                <a:solidFill>
                  <a:srgbClr val="FF0000"/>
                </a:solidFill>
              </a:rPr>
              <a:t> to content 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1 – </a:t>
            </a:r>
            <a:r>
              <a:rPr lang="fr-FR" dirty="0" err="1" smtClean="0">
                <a:solidFill>
                  <a:srgbClr val="FF0000"/>
                </a:solidFill>
              </a:rPr>
              <a:t>Employment</a:t>
            </a:r>
            <a:endParaRPr lang="fr-FR" dirty="0" smtClean="0">
              <a:solidFill>
                <a:srgbClr val="FF0000"/>
              </a:solidFill>
            </a:endParaRPr>
          </a:p>
          <a:p>
            <a:r>
              <a:rPr lang="fr-FR" dirty="0" smtClean="0">
                <a:solidFill>
                  <a:srgbClr val="FF0000"/>
                </a:solidFill>
              </a:rPr>
              <a:t>2 – </a:t>
            </a:r>
            <a:r>
              <a:rPr lang="fr-FR" dirty="0" err="1" smtClean="0">
                <a:solidFill>
                  <a:srgbClr val="FF0000"/>
                </a:solidFill>
              </a:rPr>
              <a:t>SMEs</a:t>
            </a:r>
            <a:endParaRPr lang="fr-FR" dirty="0" smtClean="0">
              <a:solidFill>
                <a:srgbClr val="FF0000"/>
              </a:solidFill>
            </a:endParaRPr>
          </a:p>
          <a:p>
            <a:r>
              <a:rPr lang="fr-FR" dirty="0" smtClean="0">
                <a:solidFill>
                  <a:srgbClr val="FF0000"/>
                </a:solidFill>
              </a:rPr>
              <a:t>3-Human </a:t>
            </a:r>
            <a:r>
              <a:rPr lang="fr-FR" dirty="0" err="1" smtClean="0">
                <a:solidFill>
                  <a:srgbClr val="FF0000"/>
                </a:solidFill>
              </a:rPr>
              <a:t>resources</a:t>
            </a:r>
            <a:r>
              <a:rPr lang="fr-FR" dirty="0" smtClean="0">
                <a:solidFill>
                  <a:srgbClr val="FF0000"/>
                </a:solidFill>
              </a:rPr>
              <a:t> and </a:t>
            </a:r>
            <a:r>
              <a:rPr lang="fr-FR" dirty="0" err="1" smtClean="0">
                <a:solidFill>
                  <a:srgbClr val="FF0000"/>
                </a:solidFill>
              </a:rPr>
              <a:t>organizational</a:t>
            </a:r>
            <a:r>
              <a:rPr lang="fr-FR" dirty="0" smtClean="0">
                <a:solidFill>
                  <a:srgbClr val="FF0000"/>
                </a:solidFill>
              </a:rPr>
              <a:t> change 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 –4 - </a:t>
            </a:r>
            <a:r>
              <a:rPr lang="fr-FR" dirty="0" err="1">
                <a:solidFill>
                  <a:srgbClr val="FF0000"/>
                </a:solidFill>
              </a:rPr>
              <a:t>Women</a:t>
            </a:r>
            <a:r>
              <a:rPr lang="fr-FR" dirty="0">
                <a:solidFill>
                  <a:srgbClr val="FF0000"/>
                </a:solidFill>
              </a:rPr>
              <a:t> leadership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568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dre">
  <a:themeElements>
    <a:clrScheme name="Personnalisé 1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3F762A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Garamond-Trebuchet MS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18A1B607-7BAE-46D6-8090-545AC7BDD739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ersonnalisé 1">
    <a:dk1>
      <a:sysClr val="windowText" lastClr="000000"/>
    </a:dk1>
    <a:lt1>
      <a:sysClr val="window" lastClr="FFFFFF"/>
    </a:lt1>
    <a:dk2>
      <a:srgbClr val="455F51"/>
    </a:dk2>
    <a:lt2>
      <a:srgbClr val="E3DED1"/>
    </a:lt2>
    <a:accent1>
      <a:srgbClr val="3F762A"/>
    </a:accent1>
    <a:accent2>
      <a:srgbClr val="8AB833"/>
    </a:accent2>
    <a:accent3>
      <a:srgbClr val="C0CF3A"/>
    </a:accent3>
    <a:accent4>
      <a:srgbClr val="029676"/>
    </a:accent4>
    <a:accent5>
      <a:srgbClr val="4AB5C4"/>
    </a:accent5>
    <a:accent6>
      <a:srgbClr val="0989B1"/>
    </a:accent6>
    <a:hlink>
      <a:srgbClr val="6B9F25"/>
    </a:hlink>
    <a:folHlink>
      <a:srgbClr val="BA6906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577E783-5AB8-45E6-9E56-AE40075231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0541854-87B3-4953-A183-EF3BD285377B}">
  <ds:schemaRefs>
    <ds:schemaRef ds:uri="16c05727-aa75-4e4a-9b5f-8a80a1165891"/>
    <ds:schemaRef ds:uri="http://schemas.microsoft.com/office/2006/documentManagement/types"/>
    <ds:schemaRef ds:uri="http://purl.org/dc/terms/"/>
    <ds:schemaRef ds:uri="http://schemas.microsoft.com/office/2006/metadata/properties"/>
    <ds:schemaRef ds:uri="71af3243-3dd4-4a8d-8c0d-dd76da1f02a5"/>
    <ds:schemaRef ds:uri="http://purl.org/dc/dcmitype/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DFB9BFA2-1FA5-44A1-B975-10D6BF58ECD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Conception d’architecture</Template>
  <TotalTime>0</TotalTime>
  <Words>879</Words>
  <Application>Microsoft Office PowerPoint</Application>
  <PresentationFormat>Grand écran</PresentationFormat>
  <Paragraphs>72</Paragraphs>
  <Slides>12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Garamond</vt:lpstr>
      <vt:lpstr>Trebuchet MS</vt:lpstr>
      <vt:lpstr>Wingdings 2</vt:lpstr>
      <vt:lpstr>Cadre</vt:lpstr>
      <vt:lpstr>Conception personnalisée</vt:lpstr>
      <vt:lpstr>Architecte de vos projets professionnels au service d’organisations performantes</vt:lpstr>
      <vt:lpstr>A PROPOS  Réinventons-Vous !   </vt:lpstr>
      <vt:lpstr>Présentation PowerPoint</vt:lpstr>
      <vt:lpstr>Présentation PowerPoint</vt:lpstr>
      <vt:lpstr>Notre offre de services…Aujourd’hui</vt:lpstr>
      <vt:lpstr>     QUI ACCOMPAGNONS-NOUS ?      </vt:lpstr>
      <vt:lpstr>Nos leviers </vt:lpstr>
      <vt:lpstr>Principes de management, outils d’accompagnement et partage d’expériences fondent notre  pédagogie</vt:lpstr>
      <vt:lpstr>Nos domaines de formation</vt:lpstr>
      <vt:lpstr>Notre catalogue de formation</vt:lpstr>
      <vt:lpstr>Nos modes de formation :   De loin ou de près, nous sommes à vos côtés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2022-06-05T10:04:55Z</dcterms:created>
  <dcterms:modified xsi:type="dcterms:W3CDTF">2022-06-28T08:59:59Z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